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9" r:id="rId4"/>
    <p:sldMasterId id="2147483888" r:id="rId5"/>
  </p:sldMasterIdLst>
  <p:notesMasterIdLst>
    <p:notesMasterId r:id="rId38"/>
  </p:notesMasterIdLst>
  <p:handoutMasterIdLst>
    <p:handoutMasterId r:id="rId39"/>
  </p:handoutMasterIdLst>
  <p:sldIdLst>
    <p:sldId id="1467" r:id="rId6"/>
    <p:sldId id="1434" r:id="rId7"/>
    <p:sldId id="1435" r:id="rId8"/>
    <p:sldId id="1390" r:id="rId9"/>
    <p:sldId id="1387" r:id="rId10"/>
    <p:sldId id="1436" r:id="rId11"/>
    <p:sldId id="1437" r:id="rId12"/>
    <p:sldId id="1438" r:id="rId13"/>
    <p:sldId id="1439" r:id="rId14"/>
    <p:sldId id="1440" r:id="rId15"/>
    <p:sldId id="1441" r:id="rId16"/>
    <p:sldId id="1442" r:id="rId17"/>
    <p:sldId id="1443" r:id="rId18"/>
    <p:sldId id="1444" r:id="rId19"/>
    <p:sldId id="1445" r:id="rId20"/>
    <p:sldId id="1446" r:id="rId21"/>
    <p:sldId id="1447" r:id="rId22"/>
    <p:sldId id="1448" r:id="rId23"/>
    <p:sldId id="1449" r:id="rId24"/>
    <p:sldId id="1450" r:id="rId25"/>
    <p:sldId id="1451" r:id="rId26"/>
    <p:sldId id="1452" r:id="rId27"/>
    <p:sldId id="1454" r:id="rId28"/>
    <p:sldId id="1453" r:id="rId29"/>
    <p:sldId id="1455" r:id="rId30"/>
    <p:sldId id="1465" r:id="rId31"/>
    <p:sldId id="1458" r:id="rId32"/>
    <p:sldId id="1459" r:id="rId33"/>
    <p:sldId id="1460" r:id="rId34"/>
    <p:sldId id="1461" r:id="rId35"/>
    <p:sldId id="1462" r:id="rId36"/>
    <p:sldId id="1468" r:id="rId37"/>
  </p:sldIdLst>
  <p:sldSz cx="12192000" cy="6858000"/>
  <p:notesSz cx="7099300" cy="10234613"/>
  <p:defaultTextStyle>
    <a:defPPr>
      <a:defRPr lang="zh-CN"/>
    </a:defPPr>
    <a:lvl1pPr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1pPr>
    <a:lvl2pPr marL="4572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2pPr>
    <a:lvl3pPr marL="9144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3pPr>
    <a:lvl4pPr marL="13716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4pPr>
    <a:lvl5pPr marL="18288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3975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pos="347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2" orient="horz" pos="482" userDrawn="1">
          <p15:clr>
            <a:srgbClr val="A4A3A4"/>
          </p15:clr>
        </p15:guide>
        <p15:guide id="3" orient="horz" pos="2908" userDrawn="1">
          <p15:clr>
            <a:srgbClr val="A4A3A4"/>
          </p15:clr>
        </p15:guide>
        <p15:guide id="4" orient="horz" pos="5967">
          <p15:clr>
            <a:srgbClr val="A4A3A4"/>
          </p15:clr>
        </p15:guide>
        <p15:guide id="6" pos="2440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4028">
          <p15:clr>
            <a:srgbClr val="A4A3A4"/>
          </p15:clr>
        </p15:guide>
        <p15:guide id="9" pos="626">
          <p15:clr>
            <a:srgbClr val="A4A3A4"/>
          </p15:clr>
        </p15:guide>
        <p15:guide id="10" pos="38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00280246" initials="w" lastIdx="13" clrIdx="0"/>
  <p:cmAuthor id="1" name="huangwenyong" initials="h" lastIdx="22" clrIdx="1"/>
  <p:cmAuthor id="2" name="c00224892" initials="CM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0E8"/>
    <a:srgbClr val="F7A655"/>
    <a:srgbClr val="C7000B"/>
    <a:srgbClr val="84D0A2"/>
    <a:srgbClr val="59C8D5"/>
    <a:srgbClr val="7F7F7F"/>
    <a:srgbClr val="F66F6A"/>
    <a:srgbClr val="4BB2FF"/>
    <a:srgbClr val="FF5F00"/>
    <a:srgbClr val="FFD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69204" autoAdjust="0"/>
  </p:normalViewPr>
  <p:slideViewPr>
    <p:cSldViewPr snapToGrid="0" showGuides="1">
      <p:cViewPr varScale="1">
        <p:scale>
          <a:sx n="72" d="100"/>
          <a:sy n="72" d="100"/>
        </p:scale>
        <p:origin x="1572" y="60"/>
      </p:cViewPr>
      <p:guideLst>
        <p:guide pos="3840"/>
        <p:guide orient="horz" pos="2160"/>
        <p:guide orient="horz" pos="3975"/>
        <p:guide orient="horz" pos="799"/>
        <p:guide orient="horz" pos="572"/>
        <p:guide pos="347"/>
        <p:guide pos="7333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576"/>
    </p:cViewPr>
  </p:sorterViewPr>
  <p:notesViewPr>
    <p:cSldViewPr snapToGrid="0" showGuides="1">
      <p:cViewPr varScale="1">
        <p:scale>
          <a:sx n="48" d="100"/>
          <a:sy n="48" d="100"/>
        </p:scale>
        <p:origin x="2898" y="60"/>
      </p:cViewPr>
      <p:guideLst>
        <p:guide orient="horz" pos="482"/>
        <p:guide orient="horz" pos="2908"/>
        <p:guide orient="horz" pos="5967"/>
        <p:guide pos="2440"/>
        <p:guide pos="431"/>
        <p:guide pos="4028"/>
        <p:guide pos="626"/>
        <p:guide pos="38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sz="1400" b="1" dirty="0">
                <a:solidFill>
                  <a:srgbClr val="15B0E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内置压缩引擎大幅缩短文件压缩时间</a:t>
            </a:r>
          </a:p>
        </c:rich>
      </c:tx>
      <c:layout>
        <c:manualLayout>
          <c:xMode val="edge"/>
          <c:yMode val="edge"/>
          <c:x val="0.17398458118361526"/>
          <c:y val="3.489126973726324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376956563271877E-2"/>
          <c:y val="0.11236469568097897"/>
          <c:w val="0.91889340738820124"/>
          <c:h val="0.47840094500720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TaiShan（us）</c:v>
                </c:pt>
              </c:strCache>
            </c:strRef>
          </c:tx>
          <c:spPr>
            <a:solidFill>
              <a:srgbClr val="84D0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compress_1KB</c:v>
                </c:pt>
                <c:pt idx="1">
                  <c:v>compress_4KB</c:v>
                </c:pt>
                <c:pt idx="2">
                  <c:v>compress_8KB</c:v>
                </c:pt>
                <c:pt idx="3">
                  <c:v>compress_16KB</c:v>
                </c:pt>
                <c:pt idx="4">
                  <c:v>decompress_1KB</c:v>
                </c:pt>
                <c:pt idx="5">
                  <c:v>decompress_4KB</c:v>
                </c:pt>
                <c:pt idx="6">
                  <c:v>decompress_8KB</c:v>
                </c:pt>
                <c:pt idx="7">
                  <c:v>decompress_16KB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11.2</c:v>
                </c:pt>
                <c:pt idx="2">
                  <c:v>16.100000000000001</c:v>
                </c:pt>
                <c:pt idx="3">
                  <c:v>23.5</c:v>
                </c:pt>
                <c:pt idx="4">
                  <c:v>11.5</c:v>
                </c:pt>
                <c:pt idx="5">
                  <c:v>19.100000000000001</c:v>
                </c:pt>
                <c:pt idx="6">
                  <c:v>24.9</c:v>
                </c:pt>
                <c:pt idx="7">
                  <c:v>35.299999999999997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TaiShan硬件加速（us）</c:v>
                </c:pt>
              </c:strCache>
            </c:strRef>
          </c:tx>
          <c:spPr>
            <a:solidFill>
              <a:srgbClr val="15B0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compress_1KB</c:v>
                </c:pt>
                <c:pt idx="1">
                  <c:v>compress_4KB</c:v>
                </c:pt>
                <c:pt idx="2">
                  <c:v>compress_8KB</c:v>
                </c:pt>
                <c:pt idx="3">
                  <c:v>compress_16KB</c:v>
                </c:pt>
                <c:pt idx="4">
                  <c:v>decompress_1KB</c:v>
                </c:pt>
                <c:pt idx="5">
                  <c:v>decompress_4KB</c:v>
                </c:pt>
                <c:pt idx="6">
                  <c:v>decompress_8KB</c:v>
                </c:pt>
                <c:pt idx="7">
                  <c:v>decompress_16KB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4.5</c:v>
                </c:pt>
                <c:pt idx="2">
                  <c:v>5.7</c:v>
                </c:pt>
                <c:pt idx="3">
                  <c:v>8.1999999999999993</c:v>
                </c:pt>
                <c:pt idx="4">
                  <c:v>3.8</c:v>
                </c:pt>
                <c:pt idx="5">
                  <c:v>5.8</c:v>
                </c:pt>
                <c:pt idx="6">
                  <c:v>7.5</c:v>
                </c:pt>
                <c:pt idx="7">
                  <c:v>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851488"/>
        <c:axId val="446167696"/>
      </c:barChart>
      <c:catAx>
        <c:axId val="191585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167696"/>
        <c:crosses val="autoZero"/>
        <c:auto val="1"/>
        <c:lblAlgn val="ctr"/>
        <c:lblOffset val="100"/>
        <c:noMultiLvlLbl val="0"/>
      </c:catAx>
      <c:valAx>
        <c:axId val="44616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158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16724395591847818"/>
          <c:y val="0.62083234138005827"/>
          <c:w val="0.65238094306289496"/>
          <c:h val="0.10374960064369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17000016858053E-2"/>
          <c:y val="3.9307359307359305E-2"/>
          <c:w val="0.93365999966283897"/>
          <c:h val="0.7603183692947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Sheet1!$G$57</c:f>
              <c:strCache>
                <c:ptCount val="1"/>
                <c:pt idx="0">
                  <c:v>整机性能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5B0E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7000B"/>
              </a:solidFill>
              <a:ln>
                <a:noFill/>
              </a:ln>
              <a:effectLst/>
            </c:spPr>
          </c:dPt>
          <c:cat>
            <c:strRef>
              <c:f>Sheet1!$F$58:$F$59</c:f>
              <c:strCache>
                <c:ptCount val="2"/>
                <c:pt idx="0">
                  <c:v>传统平台+加速卡</c:v>
                </c:pt>
                <c:pt idx="1">
                  <c:v>Kunpeng 920-4826+RSA加速引擎</c:v>
                </c:pt>
              </c:strCache>
            </c:strRef>
          </c:cat>
          <c:val>
            <c:numRef>
              <c:f>Sheet1!$G$58:$G$59</c:f>
              <c:numCache>
                <c:formatCode>General</c:formatCode>
                <c:ptCount val="2"/>
                <c:pt idx="0">
                  <c:v>81</c:v>
                </c:pt>
                <c:pt idx="1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446141040"/>
        <c:axId val="446144304"/>
      </c:barChart>
      <c:catAx>
        <c:axId val="44614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>
                <a:lumMod val="15000"/>
                <a:lumOff val="85000"/>
              </a:srgb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6144304"/>
        <c:crosses val="autoZero"/>
        <c:auto val="1"/>
        <c:lblAlgn val="ctr"/>
        <c:lblOffset val="100"/>
        <c:noMultiLvlLbl val="0"/>
      </c:catAx>
      <c:valAx>
        <c:axId val="446144304"/>
        <c:scaling>
          <c:orientation val="minMax"/>
          <c:max val="1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46141040"/>
        <c:crosses val="autoZero"/>
        <c:crossBetween val="between"/>
        <c:majorUnit val="2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微软雅黑" pitchFamily="34" charset="-122"/>
          <a:ea typeface="微软雅黑" pitchFamily="34" charset="-122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TOP</a:t>
            </a:r>
            <a:r>
              <a:rPr lang="zh-CN"/>
              <a:t>监控</a:t>
            </a:r>
            <a:r>
              <a:rPr lang="en-US"/>
              <a:t>CPU</a:t>
            </a:r>
            <a:r>
              <a:rPr lang="zh-CN"/>
              <a:t>使用率</a:t>
            </a:r>
          </a:p>
        </c:rich>
      </c:tx>
      <c:layout>
        <c:manualLayout>
          <c:xMode val="edge"/>
          <c:yMode val="edge"/>
          <c:x val="0.34823134623676388"/>
          <c:y val="7.44155271084812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800653670064476E-2"/>
          <c:y val="0.31679111654674791"/>
          <c:w val="0.92926043225066013"/>
          <c:h val="0.55267028923481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TOP观察CPU使用率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0.32</c:v>
                </c:pt>
                <c:pt idx="2">
                  <c:v>0.48</c:v>
                </c:pt>
                <c:pt idx="3">
                  <c:v>0.65</c:v>
                </c:pt>
                <c:pt idx="4">
                  <c:v>0.82</c:v>
                </c:pt>
                <c:pt idx="5">
                  <c:v>0.97</c:v>
                </c:pt>
                <c:pt idx="6">
                  <c:v>0.98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6163888"/>
        <c:axId val="446162256"/>
      </c:barChart>
      <c:catAx>
        <c:axId val="44616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6162256"/>
        <c:crosses val="autoZero"/>
        <c:auto val="1"/>
        <c:lblAlgn val="ctr"/>
        <c:lblOffset val="100"/>
        <c:noMultiLvlLbl val="0"/>
      </c:catAx>
      <c:valAx>
        <c:axId val="446162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616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TPS</a:t>
            </a:r>
          </a:p>
        </c:rich>
      </c:tx>
      <c:layout>
        <c:manualLayout>
          <c:xMode val="edge"/>
          <c:yMode val="edge"/>
          <c:x val="0.48289440882544427"/>
          <c:y val="1.42251117157695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814300708800464E-2"/>
          <c:y val="0.23040762071873452"/>
          <c:w val="0.92637139858239903"/>
          <c:h val="0.65318431233148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C00000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6917213108930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69172131089308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1278142072620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1278142072620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4614</c:v>
                </c:pt>
                <c:pt idx="1">
                  <c:v>6679</c:v>
                </c:pt>
                <c:pt idx="2">
                  <c:v>10166</c:v>
                </c:pt>
                <c:pt idx="3">
                  <c:v>10975</c:v>
                </c:pt>
                <c:pt idx="4">
                  <c:v>10345</c:v>
                </c:pt>
                <c:pt idx="5">
                  <c:v>9623</c:v>
                </c:pt>
                <c:pt idx="6">
                  <c:v>8970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6161712"/>
        <c:axId val="446140496"/>
      </c:barChart>
      <c:catAx>
        <c:axId val="44616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6140496"/>
        <c:crosses val="autoZero"/>
        <c:auto val="1"/>
        <c:lblAlgn val="ctr"/>
        <c:lblOffset val="100"/>
        <c:noMultiLvlLbl val="0"/>
      </c:catAx>
      <c:valAx>
        <c:axId val="44614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16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IOSTAT</a:t>
            </a:r>
            <a:r>
              <a:rPr lang="zh-CN"/>
              <a:t>监控磁盘读写</a:t>
            </a:r>
          </a:p>
        </c:rich>
      </c:tx>
      <c:layout>
        <c:manualLayout>
          <c:xMode val="edge"/>
          <c:yMode val="edge"/>
          <c:x val="0.33319761848104246"/>
          <c:y val="7.44155271084812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读(mb/s)</c:v>
                </c:pt>
              </c:strCache>
            </c:strRef>
          </c:tx>
          <c:spPr>
            <a:solidFill>
              <a:srgbClr val="C7000B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71</c:v>
                </c:pt>
                <c:pt idx="2">
                  <c:v>140</c:v>
                </c:pt>
                <c:pt idx="3">
                  <c:v>145</c:v>
                </c:pt>
                <c:pt idx="4">
                  <c:v>142</c:v>
                </c:pt>
                <c:pt idx="5">
                  <c:v>120</c:v>
                </c:pt>
                <c:pt idx="6">
                  <c:v>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写(mb/s)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31</c:v>
                </c:pt>
                <c:pt idx="1">
                  <c:v>70</c:v>
                </c:pt>
                <c:pt idx="2">
                  <c:v>140</c:v>
                </c:pt>
                <c:pt idx="3">
                  <c:v>144</c:v>
                </c:pt>
                <c:pt idx="4">
                  <c:v>142</c:v>
                </c:pt>
                <c:pt idx="5">
                  <c:v>119</c:v>
                </c:pt>
                <c:pt idx="6">
                  <c:v>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6156816"/>
        <c:axId val="446168784"/>
      </c:barChart>
      <c:catAx>
        <c:axId val="44615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6168784"/>
        <c:crosses val="autoZero"/>
        <c:auto val="1"/>
        <c:lblAlgn val="ctr"/>
        <c:lblOffset val="100"/>
        <c:noMultiLvlLbl val="0"/>
      </c:catAx>
      <c:valAx>
        <c:axId val="446168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15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SAR</a:t>
            </a:r>
            <a:r>
              <a:rPr lang="zh-CN"/>
              <a:t>监控网卡流量</a:t>
            </a:r>
          </a:p>
        </c:rich>
      </c:tx>
      <c:layout>
        <c:manualLayout>
          <c:xMode val="edge"/>
          <c:yMode val="edge"/>
          <c:x val="0.3512570403632142"/>
          <c:y val="4.046322933844695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321852063123692E-2"/>
          <c:y val="0.33979673971329222"/>
          <c:w val="0.85987936919645735"/>
          <c:h val="0.5254759401629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发送(mb/s)</c:v>
                </c:pt>
              </c:strCache>
            </c:strRef>
          </c:tx>
          <c:spPr>
            <a:solidFill>
              <a:srgbClr val="C7000B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12</c:v>
                </c:pt>
                <c:pt idx="2">
                  <c:v>22</c:v>
                </c:pt>
                <c:pt idx="3">
                  <c:v>24</c:v>
                </c:pt>
                <c:pt idx="4">
                  <c:v>22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接收(mb/s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11</c:v>
                </c:pt>
                <c:pt idx="2">
                  <c:v>21</c:v>
                </c:pt>
                <c:pt idx="3">
                  <c:v>24</c:v>
                </c:pt>
                <c:pt idx="4">
                  <c:v>23</c:v>
                </c:pt>
                <c:pt idx="5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6167152"/>
        <c:axId val="446144848"/>
      </c:barChart>
      <c:catAx>
        <c:axId val="44616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6144848"/>
        <c:crosses val="autoZero"/>
        <c:auto val="1"/>
        <c:lblAlgn val="ctr"/>
        <c:lblOffset val="100"/>
        <c:noMultiLvlLbl val="0"/>
      </c:catAx>
      <c:valAx>
        <c:axId val="446144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16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65047511786531"/>
          <c:y val="0.20803260824088157"/>
          <c:w val="0.55883108166306694"/>
          <c:h val="9.975775660584416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dirty="0" smtClean="0">
                <a:solidFill>
                  <a:srgbClr val="C7000B"/>
                </a:solidFill>
              </a:rPr>
              <a:t>TPS</a:t>
            </a:r>
            <a:endParaRPr lang="en-US" altLang="zh-CN" sz="2400" dirty="0">
              <a:solidFill>
                <a:srgbClr val="C7000B"/>
              </a:solidFill>
            </a:endParaRPr>
          </a:p>
        </c:rich>
      </c:tx>
      <c:layout>
        <c:manualLayout>
          <c:xMode val="edge"/>
          <c:yMode val="edge"/>
          <c:x val="1.4835983041815905E-2"/>
          <c:y val="2.701807606981207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4614</c:v>
                </c:pt>
                <c:pt idx="1">
                  <c:v>6679</c:v>
                </c:pt>
                <c:pt idx="2">
                  <c:v>10166</c:v>
                </c:pt>
                <c:pt idx="3">
                  <c:v>10975</c:v>
                </c:pt>
                <c:pt idx="4">
                  <c:v>11203</c:v>
                </c:pt>
                <c:pt idx="5">
                  <c:v>11321</c:v>
                </c:pt>
                <c:pt idx="6">
                  <c:v>11340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6162800"/>
        <c:axId val="446145936"/>
      </c:barChart>
      <c:catAx>
        <c:axId val="446162800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6145936"/>
        <c:crosses val="autoZero"/>
        <c:auto val="1"/>
        <c:lblAlgn val="ctr"/>
        <c:lblOffset val="100"/>
        <c:noMultiLvlLbl val="0"/>
      </c:catAx>
      <c:valAx>
        <c:axId val="446145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1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E09CA-2686-4AFD-8462-456B433BEC3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4FC1BBE-3223-4EAD-8C9D-4EECDA216A23}">
      <dgm:prSet phldrT="[文本]" custT="1"/>
      <dgm:spPr/>
      <dgm:t>
        <a:bodyPr/>
        <a:lstStyle/>
        <a:p>
          <a:pPr>
            <a:spcAft>
              <a:spcPts val="600"/>
            </a:spcAft>
          </a:pPr>
          <a:r>
            <a: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高中断</a:t>
          </a:r>
          <a:endParaRPr lang="en-US" altLang="zh-CN" sz="2400" b="1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spcAft>
              <a:spcPts val="600"/>
            </a:spcAft>
          </a:pPr>
          <a:r>
            <a: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低时延</a:t>
          </a:r>
          <a:endParaRPr lang="zh-CN" altLang="en-US" sz="2400" b="1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17F718-504A-4687-A0B3-44B92312B5DE}" type="parTrans" cxnId="{BA2F1D05-E210-4FD3-84E3-C049DF063246}">
      <dgm:prSet/>
      <dgm:spPr/>
      <dgm:t>
        <a:bodyPr/>
        <a:lstStyle/>
        <a:p>
          <a:endParaRPr lang="zh-CN" altLang="en-US"/>
        </a:p>
      </dgm:t>
    </dgm:pt>
    <dgm:pt modelId="{D35500F4-E7E9-4A3A-B096-6F64310EC836}" type="sibTrans" cxnId="{BA2F1D05-E210-4FD3-84E3-C049DF063246}">
      <dgm:prSet/>
      <dgm:spPr/>
      <dgm:t>
        <a:bodyPr/>
        <a:lstStyle/>
        <a:p>
          <a:endParaRPr lang="zh-CN" altLang="en-US"/>
        </a:p>
      </dgm:t>
    </dgm:pt>
    <dgm:pt modelId="{1EE16A86-9E11-4412-9655-BF9CA6485988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低中断</a:t>
          </a:r>
          <a:endParaRPr lang="en-US" altLang="zh-CN" sz="2400" b="1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高吞吐</a:t>
          </a:r>
          <a:endParaRPr lang="zh-CN" altLang="en-US" sz="2400" b="1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1C713C-62E9-4319-92EE-D824BCEE02C8}" type="parTrans" cxnId="{83F90C70-6D80-4A06-8E62-18FBEC9A20BA}">
      <dgm:prSet/>
      <dgm:spPr/>
      <dgm:t>
        <a:bodyPr/>
        <a:lstStyle/>
        <a:p>
          <a:endParaRPr lang="zh-CN" altLang="en-US"/>
        </a:p>
      </dgm:t>
    </dgm:pt>
    <dgm:pt modelId="{2F9679CC-A545-4AC5-9AA4-D69B7F7C4490}" type="sibTrans" cxnId="{83F90C70-6D80-4A06-8E62-18FBEC9A20BA}">
      <dgm:prSet/>
      <dgm:spPr/>
      <dgm:t>
        <a:bodyPr/>
        <a:lstStyle/>
        <a:p>
          <a:endParaRPr lang="zh-CN" altLang="en-US"/>
        </a:p>
      </dgm:t>
    </dgm:pt>
    <dgm:pt modelId="{0B8F2FDA-F559-42D8-B58D-BA56B424D6E2}" type="pres">
      <dgm:prSet presAssocID="{628E09CA-2686-4AFD-8462-456B433BEC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02FEAD-29B6-442B-AA78-90CD9DD04490}" type="pres">
      <dgm:prSet presAssocID="{628E09CA-2686-4AFD-8462-456B433BEC33}" presName="divider" presStyleLbl="fgShp" presStyleIdx="0" presStyleCnt="1"/>
      <dgm:spPr>
        <a:solidFill>
          <a:srgbClr val="F7A655">
            <a:alpha val="80000"/>
          </a:srgb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C6FB0A00-5B75-4880-81A3-42415587A305}" type="pres">
      <dgm:prSet presAssocID="{74FC1BBE-3223-4EAD-8C9D-4EECDA216A23}" presName="downArrow" presStyleLbl="node1" presStyleIdx="0" presStyleCnt="2" custFlipHor="1" custScaleX="74314" custScaleY="74314" custLinFactNeighborX="-9095" custLinFactNeighborY="-1545"/>
      <dgm:spPr>
        <a:solidFill>
          <a:srgbClr val="F7A655">
            <a:alpha val="80000"/>
          </a:srgb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819F843A-022A-48AD-81CB-71C7E5C33CBC}" type="pres">
      <dgm:prSet presAssocID="{74FC1BBE-3223-4EAD-8C9D-4EECDA216A23}" presName="downArrowText" presStyleLbl="revTx" presStyleIdx="0" presStyleCnt="2" custLinFactNeighborX="280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08A46A-06B8-45FE-8DAF-2149381E8549}" type="pres">
      <dgm:prSet presAssocID="{1EE16A86-9E11-4412-9655-BF9CA6485988}" presName="upArrow" presStyleLbl="node1" presStyleIdx="1" presStyleCnt="2" custFlipHor="1" custScaleX="74314" custScaleY="74314" custLinFactNeighborX="6918" custLinFactNeighborY="6152"/>
      <dgm:spPr>
        <a:solidFill>
          <a:srgbClr val="F7A655">
            <a:alpha val="80000"/>
          </a:srgb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49145D29-560C-4F3E-9FD8-80CF3DD3C593}" type="pres">
      <dgm:prSet presAssocID="{1EE16A86-9E11-4412-9655-BF9CA6485988}" presName="upArrowText" presStyleLbl="revTx" presStyleIdx="1" presStyleCnt="2" custLinFactNeighborX="-266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2F1D05-E210-4FD3-84E3-C049DF063246}" srcId="{628E09CA-2686-4AFD-8462-456B433BEC33}" destId="{74FC1BBE-3223-4EAD-8C9D-4EECDA216A23}" srcOrd="0" destOrd="0" parTransId="{5A17F718-504A-4687-A0B3-44B92312B5DE}" sibTransId="{D35500F4-E7E9-4A3A-B096-6F64310EC836}"/>
    <dgm:cxn modelId="{0EE6F5A5-99A0-4CBE-9A57-04F6226D2B72}" type="presOf" srcId="{628E09CA-2686-4AFD-8462-456B433BEC33}" destId="{0B8F2FDA-F559-42D8-B58D-BA56B424D6E2}" srcOrd="0" destOrd="0" presId="urn:microsoft.com/office/officeart/2005/8/layout/arrow3"/>
    <dgm:cxn modelId="{83F90C70-6D80-4A06-8E62-18FBEC9A20BA}" srcId="{628E09CA-2686-4AFD-8462-456B433BEC33}" destId="{1EE16A86-9E11-4412-9655-BF9CA6485988}" srcOrd="1" destOrd="0" parTransId="{421C713C-62E9-4319-92EE-D824BCEE02C8}" sibTransId="{2F9679CC-A545-4AC5-9AA4-D69B7F7C4490}"/>
    <dgm:cxn modelId="{3D48E314-00B8-4E4D-B285-4D3878977991}" type="presOf" srcId="{74FC1BBE-3223-4EAD-8C9D-4EECDA216A23}" destId="{819F843A-022A-48AD-81CB-71C7E5C33CBC}" srcOrd="0" destOrd="0" presId="urn:microsoft.com/office/officeart/2005/8/layout/arrow3"/>
    <dgm:cxn modelId="{6DF53D2D-5D7F-43F4-95E5-6EB3CD65FA92}" type="presOf" srcId="{1EE16A86-9E11-4412-9655-BF9CA6485988}" destId="{49145D29-560C-4F3E-9FD8-80CF3DD3C593}" srcOrd="0" destOrd="0" presId="urn:microsoft.com/office/officeart/2005/8/layout/arrow3"/>
    <dgm:cxn modelId="{43F8B33E-76B6-451A-93C2-884E6473A3D7}" type="presParOf" srcId="{0B8F2FDA-F559-42D8-B58D-BA56B424D6E2}" destId="{9F02FEAD-29B6-442B-AA78-90CD9DD04490}" srcOrd="0" destOrd="0" presId="urn:microsoft.com/office/officeart/2005/8/layout/arrow3"/>
    <dgm:cxn modelId="{D35C366F-A16C-4C5A-918E-CB491074E590}" type="presParOf" srcId="{0B8F2FDA-F559-42D8-B58D-BA56B424D6E2}" destId="{C6FB0A00-5B75-4880-81A3-42415587A305}" srcOrd="1" destOrd="0" presId="urn:microsoft.com/office/officeart/2005/8/layout/arrow3"/>
    <dgm:cxn modelId="{CE7963FF-5961-4359-8DEC-B9BBC53A49D5}" type="presParOf" srcId="{0B8F2FDA-F559-42D8-B58D-BA56B424D6E2}" destId="{819F843A-022A-48AD-81CB-71C7E5C33CBC}" srcOrd="2" destOrd="0" presId="urn:microsoft.com/office/officeart/2005/8/layout/arrow3"/>
    <dgm:cxn modelId="{63EF56E9-8CBE-4D63-987B-24E8594B984E}" type="presParOf" srcId="{0B8F2FDA-F559-42D8-B58D-BA56B424D6E2}" destId="{3708A46A-06B8-45FE-8DAF-2149381E8549}" srcOrd="3" destOrd="0" presId="urn:microsoft.com/office/officeart/2005/8/layout/arrow3"/>
    <dgm:cxn modelId="{97ABBB20-AD53-498F-AF45-1B8924B013E5}" type="presParOf" srcId="{0B8F2FDA-F559-42D8-B58D-BA56B424D6E2}" destId="{49145D29-560C-4F3E-9FD8-80CF3DD3C59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F3B5A-65BB-4982-AB35-2F6D1102A4BC}" type="doc">
      <dgm:prSet loTypeId="urn:microsoft.com/office/officeart/2005/8/layout/cycle8" loCatId="cycle" qsTypeId="urn:microsoft.com/office/officeart/2005/8/quickstyle/simple3" qsCatId="simple" csTypeId="urn:microsoft.com/office/officeart/2005/8/colors/colorful1" csCatId="colorful" phldr="1"/>
      <dgm:spPr/>
    </dgm:pt>
    <dgm:pt modelId="{0C9A1F43-B415-4780-AB11-63C2AA532988}">
      <dgm:prSet phldrT="[文本]"/>
      <dgm:spPr>
        <a:solidFill>
          <a:srgbClr val="59C8D5">
            <a:alpha val="20000"/>
          </a:srgbClr>
        </a:solidFill>
        <a:effectLst/>
      </dgm:spPr>
      <dgm:t>
        <a:bodyPr/>
        <a:lstStyle/>
        <a:p>
          <a:r>
            <a:rPr lang="zh-CN" altLang="en-US" dirty="0" smtClean="0"/>
            <a:t>分析</a:t>
          </a:r>
          <a:endParaRPr lang="zh-CN" altLang="en-US" dirty="0"/>
        </a:p>
      </dgm:t>
    </dgm:pt>
    <dgm:pt modelId="{E75DF59B-2534-4FAA-9CF7-143D5D28FE44}" type="parTrans" cxnId="{4F1665A7-3850-4B4A-AA8A-F9902215FB1A}">
      <dgm:prSet/>
      <dgm:spPr/>
      <dgm:t>
        <a:bodyPr/>
        <a:lstStyle/>
        <a:p>
          <a:endParaRPr lang="zh-CN" altLang="en-US"/>
        </a:p>
      </dgm:t>
    </dgm:pt>
    <dgm:pt modelId="{C598F2D1-4A54-484A-AD12-C5B9B5C1497A}" type="sibTrans" cxnId="{4F1665A7-3850-4B4A-AA8A-F9902215FB1A}">
      <dgm:prSet/>
      <dgm:spPr/>
      <dgm:t>
        <a:bodyPr/>
        <a:lstStyle/>
        <a:p>
          <a:endParaRPr lang="zh-CN" altLang="en-US"/>
        </a:p>
      </dgm:t>
    </dgm:pt>
    <dgm:pt modelId="{D19837BA-DA30-4261-B6D0-3F8D9DD9F9CC}">
      <dgm:prSet phldrT="[文本]"/>
      <dgm:spPr>
        <a:solidFill>
          <a:srgbClr val="E7790B">
            <a:alpha val="15000"/>
          </a:srgbClr>
        </a:solidFill>
        <a:effectLst/>
      </dgm:spPr>
      <dgm:t>
        <a:bodyPr/>
        <a:lstStyle/>
        <a:p>
          <a:r>
            <a:rPr lang="zh-CN" altLang="en-US" dirty="0" smtClean="0"/>
            <a:t>优化</a:t>
          </a:r>
          <a:endParaRPr lang="zh-CN" altLang="en-US" dirty="0"/>
        </a:p>
      </dgm:t>
    </dgm:pt>
    <dgm:pt modelId="{CC88C9B3-7A15-4E27-BB6B-919B9D5032CF}" type="parTrans" cxnId="{24384FCE-06D8-4C2C-82BB-F1A061EE795A}">
      <dgm:prSet/>
      <dgm:spPr/>
      <dgm:t>
        <a:bodyPr/>
        <a:lstStyle/>
        <a:p>
          <a:endParaRPr lang="zh-CN" altLang="en-US"/>
        </a:p>
      </dgm:t>
    </dgm:pt>
    <dgm:pt modelId="{782FF4AD-2AB5-4BC9-BD8D-7564033E462E}" type="sibTrans" cxnId="{24384FCE-06D8-4C2C-82BB-F1A061EE795A}">
      <dgm:prSet/>
      <dgm:spPr/>
      <dgm:t>
        <a:bodyPr/>
        <a:lstStyle/>
        <a:p>
          <a:endParaRPr lang="zh-CN" altLang="en-US"/>
        </a:p>
      </dgm:t>
    </dgm:pt>
    <dgm:pt modelId="{1B8BE5CB-FFB1-43AE-BF62-F856230CA0BE}">
      <dgm:prSet phldrT="[文本]"/>
      <dgm:spPr>
        <a:solidFill>
          <a:srgbClr val="C00000">
            <a:alpha val="15000"/>
          </a:srgbClr>
        </a:solidFill>
        <a:effectLst/>
      </dgm:spPr>
      <dgm:t>
        <a:bodyPr/>
        <a:lstStyle/>
        <a:p>
          <a:r>
            <a:rPr lang="zh-CN" altLang="en-US" dirty="0" smtClean="0"/>
            <a:t>监控</a:t>
          </a:r>
          <a:endParaRPr lang="zh-CN" altLang="en-US" dirty="0"/>
        </a:p>
      </dgm:t>
    </dgm:pt>
    <dgm:pt modelId="{F37C03B4-7BDE-4D2A-899E-79FAA1A3AB5F}" type="parTrans" cxnId="{DFF88154-3AA2-45A0-8E1D-01DDA8FF28F9}">
      <dgm:prSet/>
      <dgm:spPr/>
      <dgm:t>
        <a:bodyPr/>
        <a:lstStyle/>
        <a:p>
          <a:endParaRPr lang="zh-CN" altLang="en-US"/>
        </a:p>
      </dgm:t>
    </dgm:pt>
    <dgm:pt modelId="{967B13CE-DDEC-48E5-8C00-3094AC48FB8E}" type="sibTrans" cxnId="{DFF88154-3AA2-45A0-8E1D-01DDA8FF28F9}">
      <dgm:prSet/>
      <dgm:spPr/>
      <dgm:t>
        <a:bodyPr/>
        <a:lstStyle/>
        <a:p>
          <a:endParaRPr lang="zh-CN" altLang="en-US"/>
        </a:p>
      </dgm:t>
    </dgm:pt>
    <dgm:pt modelId="{2DACB32F-7389-4E41-BBF1-35874759BC7D}" type="pres">
      <dgm:prSet presAssocID="{3FAF3B5A-65BB-4982-AB35-2F6D1102A4BC}" presName="compositeShape" presStyleCnt="0">
        <dgm:presLayoutVars>
          <dgm:chMax val="7"/>
          <dgm:dir/>
          <dgm:resizeHandles val="exact"/>
        </dgm:presLayoutVars>
      </dgm:prSet>
      <dgm:spPr/>
    </dgm:pt>
    <dgm:pt modelId="{28CEED85-E69A-4D64-B47D-7203A4E96E0B}" type="pres">
      <dgm:prSet presAssocID="{3FAF3B5A-65BB-4982-AB35-2F6D1102A4BC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73A066B0-155D-4F23-AB12-4C444F9AE2A3}" type="pres">
      <dgm:prSet presAssocID="{3FAF3B5A-65BB-4982-AB35-2F6D1102A4BC}" presName="dummy1a" presStyleCnt="0"/>
      <dgm:spPr/>
    </dgm:pt>
    <dgm:pt modelId="{DC8D48C9-8C83-47A4-9377-C58CDD23EF5A}" type="pres">
      <dgm:prSet presAssocID="{3FAF3B5A-65BB-4982-AB35-2F6D1102A4BC}" presName="dummy1b" presStyleCnt="0"/>
      <dgm:spPr/>
    </dgm:pt>
    <dgm:pt modelId="{18C650D7-609C-47C0-B8C0-4E7F059ED0D0}" type="pres">
      <dgm:prSet presAssocID="{3FAF3B5A-65BB-4982-AB35-2F6D1102A4B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D7BC5D-4FC6-4889-A453-89079D6968B9}" type="pres">
      <dgm:prSet presAssocID="{3FAF3B5A-65BB-4982-AB35-2F6D1102A4BC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8A628E34-9961-4CF0-97DF-601DB42F45F3}" type="pres">
      <dgm:prSet presAssocID="{3FAF3B5A-65BB-4982-AB35-2F6D1102A4BC}" presName="dummy2a" presStyleCnt="0"/>
      <dgm:spPr/>
    </dgm:pt>
    <dgm:pt modelId="{CD5745E5-911B-4893-9C45-32A5BEEF8A0C}" type="pres">
      <dgm:prSet presAssocID="{3FAF3B5A-65BB-4982-AB35-2F6D1102A4BC}" presName="dummy2b" presStyleCnt="0"/>
      <dgm:spPr/>
    </dgm:pt>
    <dgm:pt modelId="{BC35DDBF-16AB-4DA0-9122-DCAAD5A73634}" type="pres">
      <dgm:prSet presAssocID="{3FAF3B5A-65BB-4982-AB35-2F6D1102A4B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E2FD9C-38A7-4244-AEC0-767FDD45732F}" type="pres">
      <dgm:prSet presAssocID="{3FAF3B5A-65BB-4982-AB35-2F6D1102A4BC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E6FA17E1-4C67-40B0-A210-214AB60696EA}" type="pres">
      <dgm:prSet presAssocID="{3FAF3B5A-65BB-4982-AB35-2F6D1102A4BC}" presName="dummy3a" presStyleCnt="0"/>
      <dgm:spPr/>
    </dgm:pt>
    <dgm:pt modelId="{275F37EC-BC2A-43C7-BB7E-475C5D64B46A}" type="pres">
      <dgm:prSet presAssocID="{3FAF3B5A-65BB-4982-AB35-2F6D1102A4BC}" presName="dummy3b" presStyleCnt="0"/>
      <dgm:spPr/>
    </dgm:pt>
    <dgm:pt modelId="{6D425F1A-D7AC-46CA-BB46-7819CCBD8FBC}" type="pres">
      <dgm:prSet presAssocID="{3FAF3B5A-65BB-4982-AB35-2F6D1102A4B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E9EC2F-E137-4AE6-8D1D-5A0E932F99C2}" type="pres">
      <dgm:prSet presAssocID="{C598F2D1-4A54-484A-AD12-C5B9B5C1497A}" presName="arrowWedge1" presStyleLbl="fgSibTrans2D1" presStyleIdx="0" presStyleCnt="3"/>
      <dgm:spPr/>
    </dgm:pt>
    <dgm:pt modelId="{234CEDCE-8B03-48DD-A1DD-7169376EBBD3}" type="pres">
      <dgm:prSet presAssocID="{782FF4AD-2AB5-4BC9-BD8D-7564033E462E}" presName="arrowWedge2" presStyleLbl="fgSibTrans2D1" presStyleIdx="1" presStyleCnt="3"/>
      <dgm:spPr>
        <a:gradFill rotWithShape="0">
          <a:gsLst>
            <a:gs pos="0">
              <a:srgbClr val="E7790B"/>
            </a:gs>
            <a:gs pos="35000">
              <a:srgbClr val="F7AB5F"/>
            </a:gs>
            <a:gs pos="100000">
              <a:srgbClr val="FCDBBA"/>
            </a:gs>
          </a:gsLst>
          <a:lin ang="21000000" scaled="0"/>
        </a:gradFill>
      </dgm:spPr>
    </dgm:pt>
    <dgm:pt modelId="{45CB91B0-0B5F-4C6F-9E4D-ADF0D2BD6DEF}" type="pres">
      <dgm:prSet presAssocID="{967B13CE-DDEC-48E5-8C00-3094AC48FB8E}" presName="arrowWedge3" presStyleLbl="fgSibTrans2D1" presStyleIdx="2" presStyleCnt="3"/>
      <dgm:spPr>
        <a:gradFill rotWithShape="0">
          <a:gsLst>
            <a:gs pos="0">
              <a:srgbClr val="FFA3A3"/>
            </a:gs>
            <a:gs pos="35000">
              <a:srgbClr val="EE6E6E">
                <a:alpha val="74902"/>
              </a:srgbClr>
            </a:gs>
            <a:gs pos="100000">
              <a:srgbClr val="C00000"/>
            </a:gs>
          </a:gsLst>
          <a:lin ang="16200000" scaled="1"/>
        </a:gradFill>
      </dgm:spPr>
    </dgm:pt>
  </dgm:ptLst>
  <dgm:cxnLst>
    <dgm:cxn modelId="{71407822-EF2D-4A2F-BB94-600CE3747477}" type="presOf" srcId="{D19837BA-DA30-4261-B6D0-3F8D9DD9F9CC}" destId="{BC35DDBF-16AB-4DA0-9122-DCAAD5A73634}" srcOrd="1" destOrd="0" presId="urn:microsoft.com/office/officeart/2005/8/layout/cycle8"/>
    <dgm:cxn modelId="{5164F58F-4CE9-4F3D-AABE-E4FAF9806934}" type="presOf" srcId="{1B8BE5CB-FFB1-43AE-BF62-F856230CA0BE}" destId="{9CE2FD9C-38A7-4244-AEC0-767FDD45732F}" srcOrd="0" destOrd="0" presId="urn:microsoft.com/office/officeart/2005/8/layout/cycle8"/>
    <dgm:cxn modelId="{EF211AB0-DE0A-44AA-BF68-23CD88E941F6}" type="presOf" srcId="{0C9A1F43-B415-4780-AB11-63C2AA532988}" destId="{18C650D7-609C-47C0-B8C0-4E7F059ED0D0}" srcOrd="1" destOrd="0" presId="urn:microsoft.com/office/officeart/2005/8/layout/cycle8"/>
    <dgm:cxn modelId="{DFF88154-3AA2-45A0-8E1D-01DDA8FF28F9}" srcId="{3FAF3B5A-65BB-4982-AB35-2F6D1102A4BC}" destId="{1B8BE5CB-FFB1-43AE-BF62-F856230CA0BE}" srcOrd="2" destOrd="0" parTransId="{F37C03B4-7BDE-4D2A-899E-79FAA1A3AB5F}" sibTransId="{967B13CE-DDEC-48E5-8C00-3094AC48FB8E}"/>
    <dgm:cxn modelId="{4F1665A7-3850-4B4A-AA8A-F9902215FB1A}" srcId="{3FAF3B5A-65BB-4982-AB35-2F6D1102A4BC}" destId="{0C9A1F43-B415-4780-AB11-63C2AA532988}" srcOrd="0" destOrd="0" parTransId="{E75DF59B-2534-4FAA-9CF7-143D5D28FE44}" sibTransId="{C598F2D1-4A54-484A-AD12-C5B9B5C1497A}"/>
    <dgm:cxn modelId="{24384FCE-06D8-4C2C-82BB-F1A061EE795A}" srcId="{3FAF3B5A-65BB-4982-AB35-2F6D1102A4BC}" destId="{D19837BA-DA30-4261-B6D0-3F8D9DD9F9CC}" srcOrd="1" destOrd="0" parTransId="{CC88C9B3-7A15-4E27-BB6B-919B9D5032CF}" sibTransId="{782FF4AD-2AB5-4BC9-BD8D-7564033E462E}"/>
    <dgm:cxn modelId="{EE924A7C-9DF6-424F-B0A2-91F0FAA30A3B}" type="presOf" srcId="{D19837BA-DA30-4261-B6D0-3F8D9DD9F9CC}" destId="{5FD7BC5D-4FC6-4889-A453-89079D6968B9}" srcOrd="0" destOrd="0" presId="urn:microsoft.com/office/officeart/2005/8/layout/cycle8"/>
    <dgm:cxn modelId="{2D36F9A1-DAA3-4736-9A7C-46962FCBE2C6}" type="presOf" srcId="{3FAF3B5A-65BB-4982-AB35-2F6D1102A4BC}" destId="{2DACB32F-7389-4E41-BBF1-35874759BC7D}" srcOrd="0" destOrd="0" presId="urn:microsoft.com/office/officeart/2005/8/layout/cycle8"/>
    <dgm:cxn modelId="{F8017085-CC6F-4DA4-B0A8-DEB28E32D6D3}" type="presOf" srcId="{1B8BE5CB-FFB1-43AE-BF62-F856230CA0BE}" destId="{6D425F1A-D7AC-46CA-BB46-7819CCBD8FBC}" srcOrd="1" destOrd="0" presId="urn:microsoft.com/office/officeart/2005/8/layout/cycle8"/>
    <dgm:cxn modelId="{9F9117D8-6E63-4378-819A-B6E253DC4938}" type="presOf" srcId="{0C9A1F43-B415-4780-AB11-63C2AA532988}" destId="{28CEED85-E69A-4D64-B47D-7203A4E96E0B}" srcOrd="0" destOrd="0" presId="urn:microsoft.com/office/officeart/2005/8/layout/cycle8"/>
    <dgm:cxn modelId="{F0FB8988-35B6-4C7D-A55A-A29C241883B5}" type="presParOf" srcId="{2DACB32F-7389-4E41-BBF1-35874759BC7D}" destId="{28CEED85-E69A-4D64-B47D-7203A4E96E0B}" srcOrd="0" destOrd="0" presId="urn:microsoft.com/office/officeart/2005/8/layout/cycle8"/>
    <dgm:cxn modelId="{704F9CF9-102F-4183-9818-7440871A8BB0}" type="presParOf" srcId="{2DACB32F-7389-4E41-BBF1-35874759BC7D}" destId="{73A066B0-155D-4F23-AB12-4C444F9AE2A3}" srcOrd="1" destOrd="0" presId="urn:microsoft.com/office/officeart/2005/8/layout/cycle8"/>
    <dgm:cxn modelId="{485FD9D7-E023-48DA-BBE0-4C1AAFE2C953}" type="presParOf" srcId="{2DACB32F-7389-4E41-BBF1-35874759BC7D}" destId="{DC8D48C9-8C83-47A4-9377-C58CDD23EF5A}" srcOrd="2" destOrd="0" presId="urn:microsoft.com/office/officeart/2005/8/layout/cycle8"/>
    <dgm:cxn modelId="{1E1B231D-6B95-44B6-9F2B-E3D72DF9E0A2}" type="presParOf" srcId="{2DACB32F-7389-4E41-BBF1-35874759BC7D}" destId="{18C650D7-609C-47C0-B8C0-4E7F059ED0D0}" srcOrd="3" destOrd="0" presId="urn:microsoft.com/office/officeart/2005/8/layout/cycle8"/>
    <dgm:cxn modelId="{6CB9C084-F1A4-4E7C-AEB3-94E334FE3410}" type="presParOf" srcId="{2DACB32F-7389-4E41-BBF1-35874759BC7D}" destId="{5FD7BC5D-4FC6-4889-A453-89079D6968B9}" srcOrd="4" destOrd="0" presId="urn:microsoft.com/office/officeart/2005/8/layout/cycle8"/>
    <dgm:cxn modelId="{A2B03A87-118B-4C82-9A74-51602276D305}" type="presParOf" srcId="{2DACB32F-7389-4E41-BBF1-35874759BC7D}" destId="{8A628E34-9961-4CF0-97DF-601DB42F45F3}" srcOrd="5" destOrd="0" presId="urn:microsoft.com/office/officeart/2005/8/layout/cycle8"/>
    <dgm:cxn modelId="{866E9138-ABFD-426D-8503-91C3F3C74558}" type="presParOf" srcId="{2DACB32F-7389-4E41-BBF1-35874759BC7D}" destId="{CD5745E5-911B-4893-9C45-32A5BEEF8A0C}" srcOrd="6" destOrd="0" presId="urn:microsoft.com/office/officeart/2005/8/layout/cycle8"/>
    <dgm:cxn modelId="{DFBAA075-C606-4736-9405-291FE98B386D}" type="presParOf" srcId="{2DACB32F-7389-4E41-BBF1-35874759BC7D}" destId="{BC35DDBF-16AB-4DA0-9122-DCAAD5A73634}" srcOrd="7" destOrd="0" presId="urn:microsoft.com/office/officeart/2005/8/layout/cycle8"/>
    <dgm:cxn modelId="{3CB3756A-AE7C-4B9D-A254-FBFCBD75169D}" type="presParOf" srcId="{2DACB32F-7389-4E41-BBF1-35874759BC7D}" destId="{9CE2FD9C-38A7-4244-AEC0-767FDD45732F}" srcOrd="8" destOrd="0" presId="urn:microsoft.com/office/officeart/2005/8/layout/cycle8"/>
    <dgm:cxn modelId="{A0324DD4-B3D9-4C87-8D24-8C71B35FB058}" type="presParOf" srcId="{2DACB32F-7389-4E41-BBF1-35874759BC7D}" destId="{E6FA17E1-4C67-40B0-A210-214AB60696EA}" srcOrd="9" destOrd="0" presId="urn:microsoft.com/office/officeart/2005/8/layout/cycle8"/>
    <dgm:cxn modelId="{D211553F-F8F3-4BEB-98AF-66A2F2717541}" type="presParOf" srcId="{2DACB32F-7389-4E41-BBF1-35874759BC7D}" destId="{275F37EC-BC2A-43C7-BB7E-475C5D64B46A}" srcOrd="10" destOrd="0" presId="urn:microsoft.com/office/officeart/2005/8/layout/cycle8"/>
    <dgm:cxn modelId="{D4EE7EA8-C0E0-473D-ACCE-C3BB77EE2A46}" type="presParOf" srcId="{2DACB32F-7389-4E41-BBF1-35874759BC7D}" destId="{6D425F1A-D7AC-46CA-BB46-7819CCBD8FBC}" srcOrd="11" destOrd="0" presId="urn:microsoft.com/office/officeart/2005/8/layout/cycle8"/>
    <dgm:cxn modelId="{C6421E73-5CF9-4BF7-AB3B-68CD4F4253C3}" type="presParOf" srcId="{2DACB32F-7389-4E41-BBF1-35874759BC7D}" destId="{93E9EC2F-E137-4AE6-8D1D-5A0E932F99C2}" srcOrd="12" destOrd="0" presId="urn:microsoft.com/office/officeart/2005/8/layout/cycle8"/>
    <dgm:cxn modelId="{49E998F7-72B2-4FCD-88E0-7777BF0288BD}" type="presParOf" srcId="{2DACB32F-7389-4E41-BBF1-35874759BC7D}" destId="{234CEDCE-8B03-48DD-A1DD-7169376EBBD3}" srcOrd="13" destOrd="0" presId="urn:microsoft.com/office/officeart/2005/8/layout/cycle8"/>
    <dgm:cxn modelId="{D7269142-A675-4D94-B70F-1CDC188316DF}" type="presParOf" srcId="{2DACB32F-7389-4E41-BBF1-35874759BC7D}" destId="{45CB91B0-0B5F-4C6F-9E4D-ADF0D2BD6DE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>
            <a:lvl1pPr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请将此处改为本章标题</a:t>
            </a:r>
            <a:endParaRPr lang="en-US" altLang="zh-CN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>
            <a:lvl1pPr algn="r"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b" anchorCtr="0" compatLnSpc="1">
            <a:prstTxWarp prst="textNoShape">
              <a:avLst/>
            </a:prstTxWarp>
          </a:bodyPr>
          <a:lstStyle>
            <a:lvl1pPr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b" anchorCtr="0" compatLnSpc="1">
            <a:prstTxWarp prst="textNoShape">
              <a:avLst/>
            </a:prstTxWarp>
          </a:bodyPr>
          <a:lstStyle>
            <a:lvl1pPr algn="r" defTabSz="968375" fontAlgn="base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FB0E886-5559-4133-9D2D-4B2631545D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744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3903" y="4616450"/>
            <a:ext cx="5931494" cy="510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1" tIns="48396" rIns="96791" bIns="48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dirty="0" smtClean="0"/>
              <a:t>Click here to add content</a:t>
            </a:r>
            <a:endParaRPr lang="en-US" altLang="zh-CN" noProof="0" dirty="0"/>
          </a:p>
          <a:p>
            <a:pPr lvl="1"/>
            <a:r>
              <a:rPr lang="en-US" altLang="zh-CN" noProof="0" dirty="0"/>
              <a:t>Click here to add content</a:t>
            </a:r>
          </a:p>
          <a:p>
            <a:pPr lvl="2"/>
            <a:r>
              <a:rPr lang="en-US" altLang="zh-CN" noProof="0" dirty="0"/>
              <a:t>Click here to add content</a:t>
            </a:r>
          </a:p>
        </p:txBody>
      </p:sp>
      <p:sp>
        <p:nvSpPr>
          <p:cNvPr id="686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3903" y="765609"/>
            <a:ext cx="5931493" cy="3336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81672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097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60000"/>
      <a:buFont typeface="Wingdings" pitchFamily="2" charset="2"/>
      <a:buChar char="l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541338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itchFamily="2" charset="2"/>
      <a:buChar char="p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95350" indent="-17462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itchFamily="2" charset="2"/>
      <a:buChar char="n"/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6002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4pPr>
    <a:lvl5pPr marL="20574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orient="horz" pos="29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幻灯片图像占位符 8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10" name="备注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备注占位符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66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6637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11873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5963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182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920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1187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100" b="0" kern="1200" dirty="0" smtClean="0">
              <a:solidFill>
                <a:srgbClr val="1D1D1A"/>
              </a:solidFill>
              <a:latin typeface="+mn-ea"/>
              <a:ea typeface="微软雅黑" panose="020B0503020204020204" pitchFamily="34" charset="-122"/>
              <a:cs typeface="FZLanTingHeiS-R-GB"/>
              <a:sym typeface="FZLanTingHeiS-R-GB"/>
            </a:endParaRPr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02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7508034"/>
              </p:ext>
            </p:extLst>
          </p:nvPr>
        </p:nvGraphicFramePr>
        <p:xfrm>
          <a:off x="1007533" y="1254489"/>
          <a:ext cx="10464801" cy="1082675"/>
        </p:xfrm>
        <a:graphic>
          <a:graphicData uri="http://schemas.openxmlformats.org/drawingml/2006/table">
            <a:tbl>
              <a:tblPr/>
              <a:tblGrid>
                <a:gridCol w="3120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19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5112825"/>
              </p:ext>
            </p:extLst>
          </p:nvPr>
        </p:nvGraphicFramePr>
        <p:xfrm>
          <a:off x="1007533" y="2776901"/>
          <a:ext cx="10464800" cy="3038475"/>
        </p:xfrm>
        <a:graphic>
          <a:graphicData uri="http://schemas.openxmlformats.org/drawingml/2006/table">
            <a:tbl>
              <a:tblPr/>
              <a:tblGrid>
                <a:gridCol w="3120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19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3" y="1825691"/>
            <a:ext cx="3120248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7781" y="1825691"/>
            <a:ext cx="196821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825691"/>
            <a:ext cx="302433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20336" y="1825691"/>
            <a:ext cx="235199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435" y="337386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7781" y="337386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37386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20336" y="3337858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</a:p>
        </p:txBody>
      </p:sp>
      <p:sp>
        <p:nvSpPr>
          <p:cNvPr id="63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2803239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algn="l" defTabSz="1001624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修订记录</a:t>
            </a:r>
          </a:p>
        </p:txBody>
      </p:sp>
      <p:sp>
        <p:nvSpPr>
          <p:cNvPr id="64" name="Text Box 58"/>
          <p:cNvSpPr txBox="1">
            <a:spLocks noChangeArrowheads="1"/>
          </p:cNvSpPr>
          <p:nvPr userDrawn="1"/>
        </p:nvSpPr>
        <p:spPr bwMode="auto">
          <a:xfrm>
            <a:off x="8904312" y="296652"/>
            <a:ext cx="277230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i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本页不打印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435" y="3877918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7781" y="3877918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877918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20336" y="3841914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65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435" y="434597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66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7781" y="434597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7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434597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68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20336" y="434597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69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435" y="488603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0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7781" y="488603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1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00" y="488603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2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20336" y="488603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73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435" y="535408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4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7781" y="535408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5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535408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6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20336" y="5354082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+mn-ea"/>
                <a:ea typeface="+mn-ea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此版式用于每一节的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本节小结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更多信息</a:t>
            </a:r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学习推荐</a:t>
            </a: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0" y="0"/>
            <a:ext cx="12193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1664" y="0"/>
            <a:ext cx="12192000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4234241" y="2642208"/>
            <a:ext cx="3971726" cy="1573584"/>
            <a:chOff x="4826327" y="2503488"/>
            <a:chExt cx="3971726" cy="1573584"/>
          </a:xfrm>
        </p:grpSpPr>
        <p:sp>
          <p:nvSpPr>
            <p:cNvPr id="5" name="Text Box 9">
              <a:extLst>
                <a:ext uri="{FF2B5EF4-FFF2-40B4-BE49-F238E27FC236}">
                  <a16:creationId xmlns:a16="http://schemas.microsoft.com/office/drawing/2014/main" xmlns="" id="{9D36E720-0E25-41AB-8346-B547D8B8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6327" y="3443951"/>
              <a:ext cx="3971726" cy="63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hangingPunct="0">
                <a:buSzPct val="100000"/>
                <a:defRPr/>
              </a:pPr>
              <a:r>
                <a:rPr lang="zh-CN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Arial" panose="020B0604020202020204" pitchFamily="34" charset="0"/>
                  <a:sym typeface="FrutigerNext LT Regular" pitchFamily="34" charset="0"/>
                </a:rPr>
                <a:t>www.huawei.com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xmlns="" id="{11ED55EC-FD16-4B98-B04D-4605D3C0D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286" y="2503488"/>
              <a:ext cx="1735601" cy="91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fontAlgn="base" hangingPunct="0">
                <a:buSzPct val="100000"/>
                <a:defRPr/>
              </a:pPr>
              <a:r>
                <a:rPr lang="zh-CN" altLang="en-US" sz="5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sym typeface="FrutigerNext LT Regular" pitchFamily="34" charset="0"/>
                </a:rPr>
                <a:t>谢 谢</a:t>
              </a:r>
              <a:endParaRPr lang="zh-CN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FrutigerNext LT Regular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01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794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27" y="6310114"/>
            <a:ext cx="1808790" cy="2529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1" y="364213"/>
            <a:ext cx="568567" cy="5828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6169362"/>
            <a:ext cx="2610997" cy="5265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3" y="474335"/>
            <a:ext cx="1364878" cy="43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4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3"/>
          <p:cNvGraphicFramePr>
            <a:graphicFrameLocks noGrp="1"/>
          </p:cNvGraphicFramePr>
          <p:nvPr userDrawn="1">
            <p:extLst/>
          </p:nvPr>
        </p:nvGraphicFramePr>
        <p:xfrm>
          <a:off x="1007533" y="1254489"/>
          <a:ext cx="10464801" cy="1082675"/>
        </p:xfrm>
        <a:graphic>
          <a:graphicData uri="http://schemas.openxmlformats.org/drawingml/2006/table">
            <a:tbl>
              <a:tblPr/>
              <a:tblGrid>
                <a:gridCol w="3120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1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" name="Group 21"/>
          <p:cNvGraphicFramePr>
            <a:graphicFrameLocks noGrp="1"/>
          </p:cNvGraphicFramePr>
          <p:nvPr userDrawn="1">
            <p:extLst/>
          </p:nvPr>
        </p:nvGraphicFramePr>
        <p:xfrm>
          <a:off x="1007533" y="2776901"/>
          <a:ext cx="10464800" cy="3038475"/>
        </p:xfrm>
        <a:graphic>
          <a:graphicData uri="http://schemas.openxmlformats.org/drawingml/2006/table">
            <a:tbl>
              <a:tblPr/>
              <a:tblGrid>
                <a:gridCol w="3120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1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3" y="1825691"/>
            <a:ext cx="3120248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7781" y="1825691"/>
            <a:ext cx="196821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825691"/>
            <a:ext cx="302433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20336" y="1825691"/>
            <a:ext cx="235199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435" y="337386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7781" y="337386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37386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20336" y="3337858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</a:p>
        </p:txBody>
      </p:sp>
      <p:sp>
        <p:nvSpPr>
          <p:cNvPr id="63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2803239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defTabSz="1001624" eaLnBrk="0" hangingPunct="0"/>
            <a:r>
              <a:rPr lang="zh-CN" altLang="en-US" sz="3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Arial" panose="020B0604020202020204" pitchFamily="34" charset="0"/>
              </a:rPr>
              <a:t>修订记录</a:t>
            </a:r>
          </a:p>
        </p:txBody>
      </p:sp>
      <p:sp>
        <p:nvSpPr>
          <p:cNvPr id="64" name="Text Box 58"/>
          <p:cNvSpPr txBox="1">
            <a:spLocks noChangeArrowheads="1"/>
          </p:cNvSpPr>
          <p:nvPr userDrawn="1"/>
        </p:nvSpPr>
        <p:spPr bwMode="auto">
          <a:xfrm>
            <a:off x="8904312" y="296652"/>
            <a:ext cx="277230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CCCCCC">
                    <a:lumMod val="50000"/>
                  </a:srgbClr>
                </a:solidFill>
                <a:latin typeface="微软雅黑"/>
                <a:ea typeface="微软雅黑"/>
                <a:cs typeface="Arial" panose="020B0604020202020204" pitchFamily="34" charset="0"/>
              </a:rPr>
              <a:t>本页不打印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435" y="3877918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7781" y="3877918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877918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20336" y="3841914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65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435" y="434597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66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7781" y="434597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7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434597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68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20336" y="434597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69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435" y="488603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0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7781" y="488603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1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00" y="488603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2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20336" y="488603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73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435" y="535408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4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7781" y="535408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5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535408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76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20336" y="5354082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</p:spTree>
    <p:extLst>
      <p:ext uri="{BB962C8B-B14F-4D97-AF65-F5344CB8AC3E}">
        <p14:creationId xmlns:p14="http://schemas.microsoft.com/office/powerpoint/2010/main" val="424061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794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27" y="6310114"/>
            <a:ext cx="1808790" cy="2529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1" y="364213"/>
            <a:ext cx="568567" cy="5828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6169362"/>
            <a:ext cx="2610997" cy="5265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3" y="474335"/>
            <a:ext cx="1364878" cy="4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57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286624" y="560761"/>
            <a:ext cx="474802" cy="347289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286624" y="560761"/>
            <a:ext cx="474802" cy="347289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41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317014" y="542811"/>
            <a:ext cx="346831" cy="346506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6110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2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308615" y="569901"/>
            <a:ext cx="277173" cy="329790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9900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 algn="just">
              <a:defRPr>
                <a:latin typeface="+mn-ea"/>
                <a:ea typeface="+mn-ea"/>
                <a:cs typeface="Arial" panose="020B0604020202020204" pitchFamily="34" charset="0"/>
              </a:defRPr>
            </a:lvl2pPr>
            <a:lvl3pPr algn="just">
              <a:defRPr>
                <a:latin typeface="+mn-ea"/>
                <a:ea typeface="+mn-ea"/>
                <a:cs typeface="Arial" panose="020B0604020202020204" pitchFamily="34" charset="0"/>
              </a:defRPr>
            </a:lvl3pPr>
            <a:lvl4pPr algn="just">
              <a:defRPr>
                <a:latin typeface="+mn-ea"/>
                <a:ea typeface="+mn-ea"/>
                <a:cs typeface="Arial" panose="020B0604020202020204" pitchFamily="34" charset="0"/>
              </a:defRPr>
            </a:lvl4pPr>
            <a:lvl5pPr algn="just">
              <a:defRPr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Arial" pitchFamily="34" charset="0"/>
              </a:rPr>
              <a:t>本节概述和学习目标</a:t>
            </a:r>
            <a:endParaRPr lang="zh-CN" altLang="en-US" sz="3500" b="1" dirty="0">
              <a:solidFill>
                <a:srgbClr val="000000">
                  <a:lumMod val="75000"/>
                  <a:lumOff val="25000"/>
                </a:srgbClr>
              </a:solidFill>
              <a:latin typeface="微软雅黑"/>
              <a:ea typeface="微软雅黑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664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 userDrawn="1"/>
        </p:nvSpPr>
        <p:spPr bwMode="auto">
          <a:xfrm>
            <a:off x="0" y="296368"/>
            <a:ext cx="1181759" cy="864380"/>
          </a:xfrm>
          <a:custGeom>
            <a:avLst/>
            <a:gdLst/>
            <a:ahLst/>
            <a:cxnLst/>
            <a:rect l="l" t="t" r="r" b="b"/>
            <a:pathLst>
              <a:path w="1181759" h="864380">
                <a:moveTo>
                  <a:pt x="0" y="0"/>
                </a:moveTo>
                <a:lnTo>
                  <a:pt x="1005547" y="0"/>
                </a:lnTo>
                <a:lnTo>
                  <a:pt x="1181759" y="434820"/>
                </a:lnTo>
                <a:lnTo>
                  <a:pt x="1005547" y="864380"/>
                </a:lnTo>
                <a:lnTo>
                  <a:pt x="0" y="86438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63509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048471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75260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40076" y="532585"/>
              <a:ext cx="391328" cy="391948"/>
            </a:xfrm>
            <a:custGeom>
              <a:avLst/>
              <a:gdLst>
                <a:gd name="T0" fmla="*/ 1433 w 2867"/>
                <a:gd name="T1" fmla="*/ 0 h 2867"/>
                <a:gd name="T2" fmla="*/ 0 w 2867"/>
                <a:gd name="T3" fmla="*/ 1433 h 2867"/>
                <a:gd name="T4" fmla="*/ 1433 w 2867"/>
                <a:gd name="T5" fmla="*/ 2867 h 2867"/>
                <a:gd name="T6" fmla="*/ 2867 w 2867"/>
                <a:gd name="T7" fmla="*/ 1433 h 2867"/>
                <a:gd name="T8" fmla="*/ 1433 w 2867"/>
                <a:gd name="T9" fmla="*/ 0 h 2867"/>
                <a:gd name="T10" fmla="*/ 1433 w 2867"/>
                <a:gd name="T11" fmla="*/ 2662 h 2867"/>
                <a:gd name="T12" fmla="*/ 205 w 2867"/>
                <a:gd name="T13" fmla="*/ 1433 h 2867"/>
                <a:gd name="T14" fmla="*/ 1433 w 2867"/>
                <a:gd name="T15" fmla="*/ 205 h 2867"/>
                <a:gd name="T16" fmla="*/ 2662 w 2867"/>
                <a:gd name="T17" fmla="*/ 1433 h 2867"/>
                <a:gd name="T18" fmla="*/ 1433 w 2867"/>
                <a:gd name="T19" fmla="*/ 2662 h 2867"/>
                <a:gd name="T20" fmla="*/ 2336 w 2867"/>
                <a:gd name="T21" fmla="*/ 2066 h 2867"/>
                <a:gd name="T22" fmla="*/ 523 w 2867"/>
                <a:gd name="T23" fmla="*/ 2066 h 2867"/>
                <a:gd name="T24" fmla="*/ 976 w 2867"/>
                <a:gd name="T25" fmla="*/ 1432 h 2867"/>
                <a:gd name="T26" fmla="*/ 1255 w 2867"/>
                <a:gd name="T27" fmla="*/ 1810 h 2867"/>
                <a:gd name="T28" fmla="*/ 1792 w 2867"/>
                <a:gd name="T29" fmla="*/ 1069 h 2867"/>
                <a:gd name="T30" fmla="*/ 2336 w 2867"/>
                <a:gd name="T31" fmla="*/ 2066 h 2867"/>
                <a:gd name="T32" fmla="*/ 704 w 2867"/>
                <a:gd name="T33" fmla="*/ 978 h 2867"/>
                <a:gd name="T34" fmla="*/ 886 w 2867"/>
                <a:gd name="T35" fmla="*/ 797 h 2867"/>
                <a:gd name="T36" fmla="*/ 1067 w 2867"/>
                <a:gd name="T37" fmla="*/ 978 h 2867"/>
                <a:gd name="T38" fmla="*/ 886 w 2867"/>
                <a:gd name="T39" fmla="*/ 1160 h 2867"/>
                <a:gd name="T40" fmla="*/ 704 w 2867"/>
                <a:gd name="T41" fmla="*/ 978 h 2867"/>
                <a:gd name="T42" fmla="*/ 704 w 2867"/>
                <a:gd name="T43" fmla="*/ 978 h 2867"/>
                <a:gd name="T44" fmla="*/ 704 w 2867"/>
                <a:gd name="T45" fmla="*/ 978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7" h="2867">
                  <a:moveTo>
                    <a:pt x="1433" y="0"/>
                  </a:moveTo>
                  <a:cubicBezTo>
                    <a:pt x="643" y="0"/>
                    <a:pt x="0" y="643"/>
                    <a:pt x="0" y="1433"/>
                  </a:cubicBezTo>
                  <a:cubicBezTo>
                    <a:pt x="0" y="2224"/>
                    <a:pt x="643" y="2867"/>
                    <a:pt x="1433" y="2867"/>
                  </a:cubicBezTo>
                  <a:cubicBezTo>
                    <a:pt x="2224" y="2867"/>
                    <a:pt x="2867" y="2224"/>
                    <a:pt x="2867" y="1433"/>
                  </a:cubicBezTo>
                  <a:cubicBezTo>
                    <a:pt x="2867" y="643"/>
                    <a:pt x="2224" y="0"/>
                    <a:pt x="1433" y="0"/>
                  </a:cubicBezTo>
                  <a:close/>
                  <a:moveTo>
                    <a:pt x="1433" y="2662"/>
                  </a:moveTo>
                  <a:cubicBezTo>
                    <a:pt x="756" y="2662"/>
                    <a:pt x="205" y="2111"/>
                    <a:pt x="205" y="1433"/>
                  </a:cubicBezTo>
                  <a:cubicBezTo>
                    <a:pt x="205" y="756"/>
                    <a:pt x="756" y="205"/>
                    <a:pt x="1433" y="205"/>
                  </a:cubicBezTo>
                  <a:cubicBezTo>
                    <a:pt x="2111" y="205"/>
                    <a:pt x="2662" y="756"/>
                    <a:pt x="2662" y="1433"/>
                  </a:cubicBezTo>
                  <a:cubicBezTo>
                    <a:pt x="2662" y="2111"/>
                    <a:pt x="2111" y="2662"/>
                    <a:pt x="1433" y="2662"/>
                  </a:cubicBezTo>
                  <a:close/>
                  <a:moveTo>
                    <a:pt x="2336" y="2066"/>
                  </a:moveTo>
                  <a:cubicBezTo>
                    <a:pt x="523" y="2066"/>
                    <a:pt x="523" y="2066"/>
                    <a:pt x="523" y="2066"/>
                  </a:cubicBezTo>
                  <a:cubicBezTo>
                    <a:pt x="976" y="1432"/>
                    <a:pt x="976" y="1432"/>
                    <a:pt x="976" y="1432"/>
                  </a:cubicBezTo>
                  <a:cubicBezTo>
                    <a:pt x="1255" y="1810"/>
                    <a:pt x="1255" y="1810"/>
                    <a:pt x="1255" y="1810"/>
                  </a:cubicBezTo>
                  <a:cubicBezTo>
                    <a:pt x="1792" y="1069"/>
                    <a:pt x="1792" y="1069"/>
                    <a:pt x="1792" y="1069"/>
                  </a:cubicBezTo>
                  <a:lnTo>
                    <a:pt x="2336" y="2066"/>
                  </a:lnTo>
                  <a:close/>
                  <a:moveTo>
                    <a:pt x="704" y="978"/>
                  </a:moveTo>
                  <a:cubicBezTo>
                    <a:pt x="704" y="878"/>
                    <a:pt x="786" y="797"/>
                    <a:pt x="886" y="797"/>
                  </a:cubicBezTo>
                  <a:cubicBezTo>
                    <a:pt x="986" y="797"/>
                    <a:pt x="1067" y="878"/>
                    <a:pt x="1067" y="978"/>
                  </a:cubicBezTo>
                  <a:cubicBezTo>
                    <a:pt x="1067" y="1079"/>
                    <a:pt x="986" y="1160"/>
                    <a:pt x="886" y="1160"/>
                  </a:cubicBezTo>
                  <a:cubicBezTo>
                    <a:pt x="786" y="1160"/>
                    <a:pt x="704" y="1079"/>
                    <a:pt x="704" y="978"/>
                  </a:cubicBezTo>
                  <a:close/>
                  <a:moveTo>
                    <a:pt x="704" y="978"/>
                  </a:moveTo>
                  <a:cubicBezTo>
                    <a:pt x="704" y="978"/>
                    <a:pt x="704" y="978"/>
                    <a:pt x="704" y="9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9962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340076" y="532585"/>
              <a:ext cx="391328" cy="391948"/>
            </a:xfrm>
            <a:custGeom>
              <a:avLst/>
              <a:gdLst>
                <a:gd name="T0" fmla="*/ 1433 w 2867"/>
                <a:gd name="T1" fmla="*/ 0 h 2867"/>
                <a:gd name="T2" fmla="*/ 0 w 2867"/>
                <a:gd name="T3" fmla="*/ 1433 h 2867"/>
                <a:gd name="T4" fmla="*/ 1433 w 2867"/>
                <a:gd name="T5" fmla="*/ 2867 h 2867"/>
                <a:gd name="T6" fmla="*/ 2867 w 2867"/>
                <a:gd name="T7" fmla="*/ 1433 h 2867"/>
                <a:gd name="T8" fmla="*/ 1433 w 2867"/>
                <a:gd name="T9" fmla="*/ 0 h 2867"/>
                <a:gd name="T10" fmla="*/ 1433 w 2867"/>
                <a:gd name="T11" fmla="*/ 2662 h 2867"/>
                <a:gd name="T12" fmla="*/ 205 w 2867"/>
                <a:gd name="T13" fmla="*/ 1433 h 2867"/>
                <a:gd name="T14" fmla="*/ 1433 w 2867"/>
                <a:gd name="T15" fmla="*/ 205 h 2867"/>
                <a:gd name="T16" fmla="*/ 2662 w 2867"/>
                <a:gd name="T17" fmla="*/ 1433 h 2867"/>
                <a:gd name="T18" fmla="*/ 1433 w 2867"/>
                <a:gd name="T19" fmla="*/ 2662 h 2867"/>
                <a:gd name="T20" fmla="*/ 2336 w 2867"/>
                <a:gd name="T21" fmla="*/ 2066 h 2867"/>
                <a:gd name="T22" fmla="*/ 523 w 2867"/>
                <a:gd name="T23" fmla="*/ 2066 h 2867"/>
                <a:gd name="T24" fmla="*/ 976 w 2867"/>
                <a:gd name="T25" fmla="*/ 1432 h 2867"/>
                <a:gd name="T26" fmla="*/ 1255 w 2867"/>
                <a:gd name="T27" fmla="*/ 1810 h 2867"/>
                <a:gd name="T28" fmla="*/ 1792 w 2867"/>
                <a:gd name="T29" fmla="*/ 1069 h 2867"/>
                <a:gd name="T30" fmla="*/ 2336 w 2867"/>
                <a:gd name="T31" fmla="*/ 2066 h 2867"/>
                <a:gd name="T32" fmla="*/ 704 w 2867"/>
                <a:gd name="T33" fmla="*/ 978 h 2867"/>
                <a:gd name="T34" fmla="*/ 886 w 2867"/>
                <a:gd name="T35" fmla="*/ 797 h 2867"/>
                <a:gd name="T36" fmla="*/ 1067 w 2867"/>
                <a:gd name="T37" fmla="*/ 978 h 2867"/>
                <a:gd name="T38" fmla="*/ 886 w 2867"/>
                <a:gd name="T39" fmla="*/ 1160 h 2867"/>
                <a:gd name="T40" fmla="*/ 704 w 2867"/>
                <a:gd name="T41" fmla="*/ 978 h 2867"/>
                <a:gd name="T42" fmla="*/ 704 w 2867"/>
                <a:gd name="T43" fmla="*/ 978 h 2867"/>
                <a:gd name="T44" fmla="*/ 704 w 2867"/>
                <a:gd name="T45" fmla="*/ 978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7" h="2867">
                  <a:moveTo>
                    <a:pt x="1433" y="0"/>
                  </a:moveTo>
                  <a:cubicBezTo>
                    <a:pt x="643" y="0"/>
                    <a:pt x="0" y="643"/>
                    <a:pt x="0" y="1433"/>
                  </a:cubicBezTo>
                  <a:cubicBezTo>
                    <a:pt x="0" y="2224"/>
                    <a:pt x="643" y="2867"/>
                    <a:pt x="1433" y="2867"/>
                  </a:cubicBezTo>
                  <a:cubicBezTo>
                    <a:pt x="2224" y="2867"/>
                    <a:pt x="2867" y="2224"/>
                    <a:pt x="2867" y="1433"/>
                  </a:cubicBezTo>
                  <a:cubicBezTo>
                    <a:pt x="2867" y="643"/>
                    <a:pt x="2224" y="0"/>
                    <a:pt x="1433" y="0"/>
                  </a:cubicBezTo>
                  <a:close/>
                  <a:moveTo>
                    <a:pt x="1433" y="2662"/>
                  </a:moveTo>
                  <a:cubicBezTo>
                    <a:pt x="756" y="2662"/>
                    <a:pt x="205" y="2111"/>
                    <a:pt x="205" y="1433"/>
                  </a:cubicBezTo>
                  <a:cubicBezTo>
                    <a:pt x="205" y="756"/>
                    <a:pt x="756" y="205"/>
                    <a:pt x="1433" y="205"/>
                  </a:cubicBezTo>
                  <a:cubicBezTo>
                    <a:pt x="2111" y="205"/>
                    <a:pt x="2662" y="756"/>
                    <a:pt x="2662" y="1433"/>
                  </a:cubicBezTo>
                  <a:cubicBezTo>
                    <a:pt x="2662" y="2111"/>
                    <a:pt x="2111" y="2662"/>
                    <a:pt x="1433" y="2662"/>
                  </a:cubicBezTo>
                  <a:close/>
                  <a:moveTo>
                    <a:pt x="2336" y="2066"/>
                  </a:moveTo>
                  <a:cubicBezTo>
                    <a:pt x="523" y="2066"/>
                    <a:pt x="523" y="2066"/>
                    <a:pt x="523" y="2066"/>
                  </a:cubicBezTo>
                  <a:cubicBezTo>
                    <a:pt x="976" y="1432"/>
                    <a:pt x="976" y="1432"/>
                    <a:pt x="976" y="1432"/>
                  </a:cubicBezTo>
                  <a:cubicBezTo>
                    <a:pt x="1255" y="1810"/>
                    <a:pt x="1255" y="1810"/>
                    <a:pt x="1255" y="1810"/>
                  </a:cubicBezTo>
                  <a:cubicBezTo>
                    <a:pt x="1792" y="1069"/>
                    <a:pt x="1792" y="1069"/>
                    <a:pt x="1792" y="1069"/>
                  </a:cubicBezTo>
                  <a:lnTo>
                    <a:pt x="2336" y="2066"/>
                  </a:lnTo>
                  <a:close/>
                  <a:moveTo>
                    <a:pt x="704" y="978"/>
                  </a:moveTo>
                  <a:cubicBezTo>
                    <a:pt x="704" y="878"/>
                    <a:pt x="786" y="797"/>
                    <a:pt x="886" y="797"/>
                  </a:cubicBezTo>
                  <a:cubicBezTo>
                    <a:pt x="986" y="797"/>
                    <a:pt x="1067" y="878"/>
                    <a:pt x="1067" y="978"/>
                  </a:cubicBezTo>
                  <a:cubicBezTo>
                    <a:pt x="1067" y="1079"/>
                    <a:pt x="986" y="1160"/>
                    <a:pt x="886" y="1160"/>
                  </a:cubicBezTo>
                  <a:cubicBezTo>
                    <a:pt x="786" y="1160"/>
                    <a:pt x="704" y="1079"/>
                    <a:pt x="704" y="978"/>
                  </a:cubicBezTo>
                  <a:close/>
                  <a:moveTo>
                    <a:pt x="704" y="978"/>
                  </a:moveTo>
                  <a:cubicBezTo>
                    <a:pt x="704" y="978"/>
                    <a:pt x="704" y="978"/>
                    <a:pt x="704" y="9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8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+mn-ea"/>
                <a:ea typeface="+mn-ea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7148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此版式用于每一节的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Arial" pitchFamily="34" charset="0"/>
              </a:rPr>
              <a:t>本节小结</a:t>
            </a:r>
            <a:endParaRPr lang="zh-CN" altLang="en-US" sz="3500" b="1" dirty="0">
              <a:solidFill>
                <a:srgbClr val="000000">
                  <a:lumMod val="75000"/>
                  <a:lumOff val="25000"/>
                </a:srgbClr>
              </a:solidFill>
              <a:latin typeface="微软雅黑"/>
              <a:ea typeface="微软雅黑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4175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rgbClr val="000000">
                  <a:lumMod val="75000"/>
                  <a:lumOff val="25000"/>
                </a:srgbClr>
              </a:solidFill>
              <a:latin typeface="微软雅黑"/>
              <a:ea typeface="微软雅黑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5679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317014" y="542811"/>
            <a:ext cx="346831" cy="346506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Arial" pitchFamily="34" charset="0"/>
              </a:rPr>
              <a:t>更多信息</a:t>
            </a:r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02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/>
                <a:ea typeface="微软雅黑"/>
                <a:cs typeface="Arial" pitchFamily="34" charset="0"/>
              </a:rPr>
              <a:t>学习推荐</a:t>
            </a: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54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0" y="0"/>
            <a:ext cx="12193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1664" y="0"/>
            <a:ext cx="12192000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4234241" y="2642208"/>
            <a:ext cx="3971726" cy="1573584"/>
            <a:chOff x="4826327" y="2503488"/>
            <a:chExt cx="3971726" cy="1573584"/>
          </a:xfrm>
        </p:grpSpPr>
        <p:sp>
          <p:nvSpPr>
            <p:cNvPr id="5" name="Text Box 9">
              <a:extLst>
                <a:ext uri="{FF2B5EF4-FFF2-40B4-BE49-F238E27FC236}">
                  <a16:creationId xmlns="" xmlns:a16="http://schemas.microsoft.com/office/drawing/2014/main" id="{9D36E720-0E25-41AB-8346-B547D8B8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6327" y="3443951"/>
              <a:ext cx="3971726" cy="63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hangingPunct="0">
                <a:buSzPct val="100000"/>
                <a:defRPr/>
              </a:pPr>
              <a:r>
                <a:rPr lang="zh-CN" altLang="zh-CN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cs typeface="Arial" panose="020B0604020202020204" pitchFamily="34" charset="0"/>
                  <a:sym typeface="FrutigerNext LT Regular" pitchFamily="34" charset="0"/>
                </a:rPr>
                <a:t>www.huawei.com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="" xmlns:a16="http://schemas.microsoft.com/office/drawing/2014/main" id="{11ED55EC-FD16-4B98-B04D-4605D3C0D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286" y="2503488"/>
              <a:ext cx="1735601" cy="91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fontAlgn="base" hangingPunct="0">
                <a:buSzPct val="100000"/>
                <a:defRPr/>
              </a:pPr>
              <a:r>
                <a:rPr lang="zh-CN" altLang="en-US" sz="5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FrutigerNext LT Regular" pitchFamily="34" charset="0"/>
                </a:rPr>
                <a:t>谢 谢</a:t>
              </a:r>
              <a:endParaRPr lang="zh-CN" altLang="zh-CN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FrutigerNext LT Regular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75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4"/>
            <a:ext cx="12192000" cy="71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1295" y="4957156"/>
            <a:ext cx="10441567" cy="831600"/>
          </a:xfrm>
          <a:ln algn="ctr"/>
        </p:spPr>
        <p:txBody>
          <a:bodyPr lIns="87802" tIns="43901" rIns="87802" bIns="43901"/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300" b="1" kern="1200" dirty="0">
                <a:solidFill>
                  <a:srgbClr val="0070C0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Rectangle 54">
            <a:extLst>
              <a:ext uri="{FF2B5EF4-FFF2-40B4-BE49-F238E27FC236}">
                <a16:creationId xmlns="" xmlns:a16="http://schemas.microsoft.com/office/drawing/2014/main" id="{2078FA11-5569-4994-AEB7-1AF5CAC76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版权所有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©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2020 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</a:rPr>
              <a:t>华为技术有限公司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2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308615" y="569901"/>
            <a:ext cx="277173" cy="329790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  <a:lvl2pPr algn="just">
              <a:defRPr>
                <a:latin typeface="+mn-ea"/>
                <a:ea typeface="+mn-ea"/>
                <a:cs typeface="Arial" panose="020B0604020202020204" pitchFamily="34" charset="0"/>
              </a:defRPr>
            </a:lvl2pPr>
            <a:lvl3pPr algn="just">
              <a:defRPr>
                <a:latin typeface="+mn-ea"/>
                <a:ea typeface="+mn-ea"/>
                <a:cs typeface="Arial" panose="020B0604020202020204" pitchFamily="34" charset="0"/>
              </a:defRPr>
            </a:lvl3pPr>
            <a:lvl4pPr algn="just">
              <a:defRPr>
                <a:latin typeface="+mn-ea"/>
                <a:ea typeface="+mn-ea"/>
                <a:cs typeface="Arial" panose="020B0604020202020204" pitchFamily="34" charset="0"/>
              </a:defRPr>
            </a:lvl4pPr>
            <a:lvl5pPr algn="just">
              <a:defRPr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本节概述和学习目标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 userDrawn="1"/>
        </p:nvSpPr>
        <p:spPr bwMode="auto">
          <a:xfrm>
            <a:off x="0" y="296368"/>
            <a:ext cx="1181759" cy="864380"/>
          </a:xfrm>
          <a:custGeom>
            <a:avLst/>
            <a:gdLst/>
            <a:ahLst/>
            <a:cxnLst/>
            <a:rect l="l" t="t" r="r" b="b"/>
            <a:pathLst>
              <a:path w="1181759" h="864380">
                <a:moveTo>
                  <a:pt x="0" y="0"/>
                </a:moveTo>
                <a:lnTo>
                  <a:pt x="1005547" y="0"/>
                </a:lnTo>
                <a:lnTo>
                  <a:pt x="1181759" y="434820"/>
                </a:lnTo>
                <a:lnTo>
                  <a:pt x="1005547" y="864380"/>
                </a:lnTo>
                <a:lnTo>
                  <a:pt x="0" y="86438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63509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048471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568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40076" y="532585"/>
              <a:ext cx="391328" cy="391948"/>
            </a:xfrm>
            <a:custGeom>
              <a:avLst/>
              <a:gdLst>
                <a:gd name="T0" fmla="*/ 1433 w 2867"/>
                <a:gd name="T1" fmla="*/ 0 h 2867"/>
                <a:gd name="T2" fmla="*/ 0 w 2867"/>
                <a:gd name="T3" fmla="*/ 1433 h 2867"/>
                <a:gd name="T4" fmla="*/ 1433 w 2867"/>
                <a:gd name="T5" fmla="*/ 2867 h 2867"/>
                <a:gd name="T6" fmla="*/ 2867 w 2867"/>
                <a:gd name="T7" fmla="*/ 1433 h 2867"/>
                <a:gd name="T8" fmla="*/ 1433 w 2867"/>
                <a:gd name="T9" fmla="*/ 0 h 2867"/>
                <a:gd name="T10" fmla="*/ 1433 w 2867"/>
                <a:gd name="T11" fmla="*/ 2662 h 2867"/>
                <a:gd name="T12" fmla="*/ 205 w 2867"/>
                <a:gd name="T13" fmla="*/ 1433 h 2867"/>
                <a:gd name="T14" fmla="*/ 1433 w 2867"/>
                <a:gd name="T15" fmla="*/ 205 h 2867"/>
                <a:gd name="T16" fmla="*/ 2662 w 2867"/>
                <a:gd name="T17" fmla="*/ 1433 h 2867"/>
                <a:gd name="T18" fmla="*/ 1433 w 2867"/>
                <a:gd name="T19" fmla="*/ 2662 h 2867"/>
                <a:gd name="T20" fmla="*/ 2336 w 2867"/>
                <a:gd name="T21" fmla="*/ 2066 h 2867"/>
                <a:gd name="T22" fmla="*/ 523 w 2867"/>
                <a:gd name="T23" fmla="*/ 2066 h 2867"/>
                <a:gd name="T24" fmla="*/ 976 w 2867"/>
                <a:gd name="T25" fmla="*/ 1432 h 2867"/>
                <a:gd name="T26" fmla="*/ 1255 w 2867"/>
                <a:gd name="T27" fmla="*/ 1810 h 2867"/>
                <a:gd name="T28" fmla="*/ 1792 w 2867"/>
                <a:gd name="T29" fmla="*/ 1069 h 2867"/>
                <a:gd name="T30" fmla="*/ 2336 w 2867"/>
                <a:gd name="T31" fmla="*/ 2066 h 2867"/>
                <a:gd name="T32" fmla="*/ 704 w 2867"/>
                <a:gd name="T33" fmla="*/ 978 h 2867"/>
                <a:gd name="T34" fmla="*/ 886 w 2867"/>
                <a:gd name="T35" fmla="*/ 797 h 2867"/>
                <a:gd name="T36" fmla="*/ 1067 w 2867"/>
                <a:gd name="T37" fmla="*/ 978 h 2867"/>
                <a:gd name="T38" fmla="*/ 886 w 2867"/>
                <a:gd name="T39" fmla="*/ 1160 h 2867"/>
                <a:gd name="T40" fmla="*/ 704 w 2867"/>
                <a:gd name="T41" fmla="*/ 978 h 2867"/>
                <a:gd name="T42" fmla="*/ 704 w 2867"/>
                <a:gd name="T43" fmla="*/ 978 h 2867"/>
                <a:gd name="T44" fmla="*/ 704 w 2867"/>
                <a:gd name="T45" fmla="*/ 978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7" h="2867">
                  <a:moveTo>
                    <a:pt x="1433" y="0"/>
                  </a:moveTo>
                  <a:cubicBezTo>
                    <a:pt x="643" y="0"/>
                    <a:pt x="0" y="643"/>
                    <a:pt x="0" y="1433"/>
                  </a:cubicBezTo>
                  <a:cubicBezTo>
                    <a:pt x="0" y="2224"/>
                    <a:pt x="643" y="2867"/>
                    <a:pt x="1433" y="2867"/>
                  </a:cubicBezTo>
                  <a:cubicBezTo>
                    <a:pt x="2224" y="2867"/>
                    <a:pt x="2867" y="2224"/>
                    <a:pt x="2867" y="1433"/>
                  </a:cubicBezTo>
                  <a:cubicBezTo>
                    <a:pt x="2867" y="643"/>
                    <a:pt x="2224" y="0"/>
                    <a:pt x="1433" y="0"/>
                  </a:cubicBezTo>
                  <a:close/>
                  <a:moveTo>
                    <a:pt x="1433" y="2662"/>
                  </a:moveTo>
                  <a:cubicBezTo>
                    <a:pt x="756" y="2662"/>
                    <a:pt x="205" y="2111"/>
                    <a:pt x="205" y="1433"/>
                  </a:cubicBezTo>
                  <a:cubicBezTo>
                    <a:pt x="205" y="756"/>
                    <a:pt x="756" y="205"/>
                    <a:pt x="1433" y="205"/>
                  </a:cubicBezTo>
                  <a:cubicBezTo>
                    <a:pt x="2111" y="205"/>
                    <a:pt x="2662" y="756"/>
                    <a:pt x="2662" y="1433"/>
                  </a:cubicBezTo>
                  <a:cubicBezTo>
                    <a:pt x="2662" y="2111"/>
                    <a:pt x="2111" y="2662"/>
                    <a:pt x="1433" y="2662"/>
                  </a:cubicBezTo>
                  <a:close/>
                  <a:moveTo>
                    <a:pt x="2336" y="2066"/>
                  </a:moveTo>
                  <a:cubicBezTo>
                    <a:pt x="523" y="2066"/>
                    <a:pt x="523" y="2066"/>
                    <a:pt x="523" y="2066"/>
                  </a:cubicBezTo>
                  <a:cubicBezTo>
                    <a:pt x="976" y="1432"/>
                    <a:pt x="976" y="1432"/>
                    <a:pt x="976" y="1432"/>
                  </a:cubicBezTo>
                  <a:cubicBezTo>
                    <a:pt x="1255" y="1810"/>
                    <a:pt x="1255" y="1810"/>
                    <a:pt x="1255" y="1810"/>
                  </a:cubicBezTo>
                  <a:cubicBezTo>
                    <a:pt x="1792" y="1069"/>
                    <a:pt x="1792" y="1069"/>
                    <a:pt x="1792" y="1069"/>
                  </a:cubicBezTo>
                  <a:lnTo>
                    <a:pt x="2336" y="2066"/>
                  </a:lnTo>
                  <a:close/>
                  <a:moveTo>
                    <a:pt x="704" y="978"/>
                  </a:moveTo>
                  <a:cubicBezTo>
                    <a:pt x="704" y="878"/>
                    <a:pt x="786" y="797"/>
                    <a:pt x="886" y="797"/>
                  </a:cubicBezTo>
                  <a:cubicBezTo>
                    <a:pt x="986" y="797"/>
                    <a:pt x="1067" y="878"/>
                    <a:pt x="1067" y="978"/>
                  </a:cubicBezTo>
                  <a:cubicBezTo>
                    <a:pt x="1067" y="1079"/>
                    <a:pt x="986" y="1160"/>
                    <a:pt x="886" y="1160"/>
                  </a:cubicBezTo>
                  <a:cubicBezTo>
                    <a:pt x="786" y="1160"/>
                    <a:pt x="704" y="1079"/>
                    <a:pt x="704" y="978"/>
                  </a:cubicBezTo>
                  <a:close/>
                  <a:moveTo>
                    <a:pt x="704" y="978"/>
                  </a:moveTo>
                  <a:cubicBezTo>
                    <a:pt x="704" y="978"/>
                    <a:pt x="704" y="978"/>
                    <a:pt x="704" y="9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854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340076" y="532585"/>
              <a:ext cx="391328" cy="391948"/>
            </a:xfrm>
            <a:custGeom>
              <a:avLst/>
              <a:gdLst>
                <a:gd name="T0" fmla="*/ 1433 w 2867"/>
                <a:gd name="T1" fmla="*/ 0 h 2867"/>
                <a:gd name="T2" fmla="*/ 0 w 2867"/>
                <a:gd name="T3" fmla="*/ 1433 h 2867"/>
                <a:gd name="T4" fmla="*/ 1433 w 2867"/>
                <a:gd name="T5" fmla="*/ 2867 h 2867"/>
                <a:gd name="T6" fmla="*/ 2867 w 2867"/>
                <a:gd name="T7" fmla="*/ 1433 h 2867"/>
                <a:gd name="T8" fmla="*/ 1433 w 2867"/>
                <a:gd name="T9" fmla="*/ 0 h 2867"/>
                <a:gd name="T10" fmla="*/ 1433 w 2867"/>
                <a:gd name="T11" fmla="*/ 2662 h 2867"/>
                <a:gd name="T12" fmla="*/ 205 w 2867"/>
                <a:gd name="T13" fmla="*/ 1433 h 2867"/>
                <a:gd name="T14" fmla="*/ 1433 w 2867"/>
                <a:gd name="T15" fmla="*/ 205 h 2867"/>
                <a:gd name="T16" fmla="*/ 2662 w 2867"/>
                <a:gd name="T17" fmla="*/ 1433 h 2867"/>
                <a:gd name="T18" fmla="*/ 1433 w 2867"/>
                <a:gd name="T19" fmla="*/ 2662 h 2867"/>
                <a:gd name="T20" fmla="*/ 2336 w 2867"/>
                <a:gd name="T21" fmla="*/ 2066 h 2867"/>
                <a:gd name="T22" fmla="*/ 523 w 2867"/>
                <a:gd name="T23" fmla="*/ 2066 h 2867"/>
                <a:gd name="T24" fmla="*/ 976 w 2867"/>
                <a:gd name="T25" fmla="*/ 1432 h 2867"/>
                <a:gd name="T26" fmla="*/ 1255 w 2867"/>
                <a:gd name="T27" fmla="*/ 1810 h 2867"/>
                <a:gd name="T28" fmla="*/ 1792 w 2867"/>
                <a:gd name="T29" fmla="*/ 1069 h 2867"/>
                <a:gd name="T30" fmla="*/ 2336 w 2867"/>
                <a:gd name="T31" fmla="*/ 2066 h 2867"/>
                <a:gd name="T32" fmla="*/ 704 w 2867"/>
                <a:gd name="T33" fmla="*/ 978 h 2867"/>
                <a:gd name="T34" fmla="*/ 886 w 2867"/>
                <a:gd name="T35" fmla="*/ 797 h 2867"/>
                <a:gd name="T36" fmla="*/ 1067 w 2867"/>
                <a:gd name="T37" fmla="*/ 978 h 2867"/>
                <a:gd name="T38" fmla="*/ 886 w 2867"/>
                <a:gd name="T39" fmla="*/ 1160 h 2867"/>
                <a:gd name="T40" fmla="*/ 704 w 2867"/>
                <a:gd name="T41" fmla="*/ 978 h 2867"/>
                <a:gd name="T42" fmla="*/ 704 w 2867"/>
                <a:gd name="T43" fmla="*/ 978 h 2867"/>
                <a:gd name="T44" fmla="*/ 704 w 2867"/>
                <a:gd name="T45" fmla="*/ 978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7" h="2867">
                  <a:moveTo>
                    <a:pt x="1433" y="0"/>
                  </a:moveTo>
                  <a:cubicBezTo>
                    <a:pt x="643" y="0"/>
                    <a:pt x="0" y="643"/>
                    <a:pt x="0" y="1433"/>
                  </a:cubicBezTo>
                  <a:cubicBezTo>
                    <a:pt x="0" y="2224"/>
                    <a:pt x="643" y="2867"/>
                    <a:pt x="1433" y="2867"/>
                  </a:cubicBezTo>
                  <a:cubicBezTo>
                    <a:pt x="2224" y="2867"/>
                    <a:pt x="2867" y="2224"/>
                    <a:pt x="2867" y="1433"/>
                  </a:cubicBezTo>
                  <a:cubicBezTo>
                    <a:pt x="2867" y="643"/>
                    <a:pt x="2224" y="0"/>
                    <a:pt x="1433" y="0"/>
                  </a:cubicBezTo>
                  <a:close/>
                  <a:moveTo>
                    <a:pt x="1433" y="2662"/>
                  </a:moveTo>
                  <a:cubicBezTo>
                    <a:pt x="756" y="2662"/>
                    <a:pt x="205" y="2111"/>
                    <a:pt x="205" y="1433"/>
                  </a:cubicBezTo>
                  <a:cubicBezTo>
                    <a:pt x="205" y="756"/>
                    <a:pt x="756" y="205"/>
                    <a:pt x="1433" y="205"/>
                  </a:cubicBezTo>
                  <a:cubicBezTo>
                    <a:pt x="2111" y="205"/>
                    <a:pt x="2662" y="756"/>
                    <a:pt x="2662" y="1433"/>
                  </a:cubicBezTo>
                  <a:cubicBezTo>
                    <a:pt x="2662" y="2111"/>
                    <a:pt x="2111" y="2662"/>
                    <a:pt x="1433" y="2662"/>
                  </a:cubicBezTo>
                  <a:close/>
                  <a:moveTo>
                    <a:pt x="2336" y="2066"/>
                  </a:moveTo>
                  <a:cubicBezTo>
                    <a:pt x="523" y="2066"/>
                    <a:pt x="523" y="2066"/>
                    <a:pt x="523" y="2066"/>
                  </a:cubicBezTo>
                  <a:cubicBezTo>
                    <a:pt x="976" y="1432"/>
                    <a:pt x="976" y="1432"/>
                    <a:pt x="976" y="1432"/>
                  </a:cubicBezTo>
                  <a:cubicBezTo>
                    <a:pt x="1255" y="1810"/>
                    <a:pt x="1255" y="1810"/>
                    <a:pt x="1255" y="1810"/>
                  </a:cubicBezTo>
                  <a:cubicBezTo>
                    <a:pt x="1792" y="1069"/>
                    <a:pt x="1792" y="1069"/>
                    <a:pt x="1792" y="1069"/>
                  </a:cubicBezTo>
                  <a:lnTo>
                    <a:pt x="2336" y="2066"/>
                  </a:lnTo>
                  <a:close/>
                  <a:moveTo>
                    <a:pt x="704" y="978"/>
                  </a:moveTo>
                  <a:cubicBezTo>
                    <a:pt x="704" y="878"/>
                    <a:pt x="786" y="797"/>
                    <a:pt x="886" y="797"/>
                  </a:cubicBezTo>
                  <a:cubicBezTo>
                    <a:pt x="986" y="797"/>
                    <a:pt x="1067" y="878"/>
                    <a:pt x="1067" y="978"/>
                  </a:cubicBezTo>
                  <a:cubicBezTo>
                    <a:pt x="1067" y="1079"/>
                    <a:pt x="986" y="1160"/>
                    <a:pt x="886" y="1160"/>
                  </a:cubicBezTo>
                  <a:cubicBezTo>
                    <a:pt x="786" y="1160"/>
                    <a:pt x="704" y="1079"/>
                    <a:pt x="704" y="978"/>
                  </a:cubicBezTo>
                  <a:close/>
                  <a:moveTo>
                    <a:pt x="704" y="978"/>
                  </a:moveTo>
                  <a:cubicBezTo>
                    <a:pt x="704" y="978"/>
                    <a:pt x="704" y="978"/>
                    <a:pt x="704" y="9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260648"/>
            <a:ext cx="10327216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3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1248073"/>
            <a:ext cx="10572749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Rectangle 69">
            <a:extLst>
              <a:ext uri="{FF2B5EF4-FFF2-40B4-BE49-F238E27FC236}">
                <a16:creationId xmlns="" xmlns:a16="http://schemas.microsoft.com/office/drawing/2014/main" id="{6ED2DBAA-9261-44D2-836C-78E5FB250B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5340" y="6500581"/>
            <a:ext cx="673125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aseline="0" dirty="0">
                <a:latin typeface="+mn-lt"/>
                <a:ea typeface="黑体" panose="02010609060101010101" pitchFamily="49" charset="-122"/>
                <a:cs typeface="Arial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+mn-lt"/>
                <a:ea typeface="黑体" panose="02010609060101010101" pitchFamily="49" charset="-122"/>
                <a:cs typeface="Arial" pitchFamily="34" charset="0"/>
              </a:rPr>
              <a:pPr defTabSz="801668" eaLnBrk="0" fontAlgn="base" hangingPunct="0">
                <a:defRPr/>
              </a:pPr>
              <a:t>‹#›</a:t>
            </a:fld>
            <a:r>
              <a:rPr lang="zh-CN" altLang="en-US" sz="1200" dirty="0">
                <a:latin typeface="+mn-lt"/>
                <a:ea typeface="黑体" panose="02010609060101010101" pitchFamily="49" charset="-122"/>
                <a:cs typeface="Arial" pitchFamily="34" charset="0"/>
              </a:rPr>
              <a:t>页</a:t>
            </a:r>
            <a:endParaRPr lang="en-US" altLang="zh-CN" sz="1200" dirty="0">
              <a:latin typeface="+mn-lt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13" name="Rectangle 54">
            <a:extLst>
              <a:ext uri="{FF2B5EF4-FFF2-40B4-BE49-F238E27FC236}">
                <a16:creationId xmlns="" xmlns:a16="http://schemas.microsoft.com/office/drawing/2014/main" id="{2078FA11-5569-4994-AEB7-1AF5CAC76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500581"/>
            <a:ext cx="2559859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aseline="0" dirty="0">
                <a:latin typeface="+mn-lt"/>
                <a:ea typeface="+mn-ea"/>
                <a:cs typeface="Arial" panose="020B0604020202020204" pitchFamily="34" charset="0"/>
              </a:rPr>
              <a:t>版权所有</a:t>
            </a:r>
            <a:r>
              <a:rPr lang="en-US" altLang="zh-CN" sz="1200" baseline="0" dirty="0"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lang="en-US" altLang="zh-CN" sz="1200" baseline="0" dirty="0" smtClean="0">
                <a:latin typeface="+mn-lt"/>
                <a:ea typeface="+mn-ea"/>
                <a:cs typeface="Arial" panose="020B0604020202020204" pitchFamily="34" charset="0"/>
              </a:rPr>
              <a:t>2020</a:t>
            </a:r>
            <a:r>
              <a:rPr lang="zh-CN" altLang="en-US" sz="1200" baseline="0" dirty="0" smtClean="0">
                <a:latin typeface="+mn-lt"/>
                <a:ea typeface="+mn-ea"/>
                <a:cs typeface="Arial" panose="020B0604020202020204" pitchFamily="34" charset="0"/>
              </a:rPr>
              <a:t>华</a:t>
            </a:r>
            <a:r>
              <a:rPr lang="zh-CN" altLang="en-US" sz="1200" baseline="0" dirty="0">
                <a:latin typeface="+mn-lt"/>
                <a:ea typeface="+mn-ea"/>
                <a:cs typeface="Arial" panose="020B0604020202020204" pitchFamily="34" charset="0"/>
              </a:rPr>
              <a:t>为技术有限公司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30" r:id="rId2"/>
    <p:sldLayoutId id="2147483846" r:id="rId3"/>
    <p:sldLayoutId id="2147483826" r:id="rId4"/>
    <p:sldLayoutId id="2147483848" r:id="rId5"/>
    <p:sldLayoutId id="2147483849" r:id="rId6"/>
    <p:sldLayoutId id="2147483874" r:id="rId7"/>
    <p:sldLayoutId id="2147483873" r:id="rId8"/>
    <p:sldLayoutId id="2147483863" r:id="rId9"/>
    <p:sldLayoutId id="2147483862" r:id="rId10"/>
    <p:sldLayoutId id="2147483851" r:id="rId11"/>
    <p:sldLayoutId id="2147483852" r:id="rId12"/>
    <p:sldLayoutId id="2147483850" r:id="rId13"/>
    <p:sldLayoutId id="2147483861" r:id="rId14"/>
    <p:sldLayoutId id="2147483866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4572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9144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3716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18288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01625" indent="-301625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24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2pPr>
      <a:lvl3pPr marL="1003300" indent="-2016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SzPct val="50000"/>
        <a:buFont typeface="Wingdings" pitchFamily="2" charset="2"/>
        <a:buChar char="n"/>
        <a:defRPr>
          <a:solidFill>
            <a:schemeClr val="tx1"/>
          </a:solidFill>
          <a:latin typeface="FrutigerNext LT Light" pitchFamily="34" charset="0"/>
          <a:ea typeface="+mn-ea"/>
        </a:defRPr>
      </a:lvl3pPr>
      <a:lvl4pPr marL="1400175" indent="-198438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1801813" indent="-2016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5pPr>
      <a:lvl6pPr marL="22590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6pPr>
      <a:lvl7pPr marL="27162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7pPr>
      <a:lvl8pPr marL="31734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8pPr>
      <a:lvl9pPr marL="36306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35" userDrawn="1">
          <p15:clr>
            <a:srgbClr val="F26B43"/>
          </p15:clr>
        </p15:guide>
        <p15:guide id="2" pos="7227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6" orient="horz" pos="234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260648"/>
            <a:ext cx="10327216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3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1248073"/>
            <a:ext cx="10572749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Rectangle 69">
            <a:extLst>
              <a:ext uri="{FF2B5EF4-FFF2-40B4-BE49-F238E27FC236}">
                <a16:creationId xmlns:a16="http://schemas.microsoft.com/office/drawing/2014/main" xmlns="" id="{6ED2DBAA-9261-44D2-836C-78E5FB250B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5340" y="6500581"/>
            <a:ext cx="673125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黑体" panose="02010609060101010101" pitchFamily="49" charset="-122"/>
                <a:cs typeface="Arial" pitchFamily="34" charset="0"/>
              </a:rPr>
              <a:t>第</a:t>
            </a:r>
            <a:fld id="{2F2CF7F5-F178-4429-B6CA-28062DF31937}" type="slidenum">
              <a:rPr lang="en-US" altLang="zh-CN" sz="1200" smtClean="0">
                <a:solidFill>
                  <a:srgbClr val="000000"/>
                </a:solidFill>
                <a:latin typeface="微软雅黑"/>
                <a:ea typeface="黑体" panose="02010609060101010101" pitchFamily="49" charset="-122"/>
                <a:cs typeface="Arial" pitchFamily="34" charset="0"/>
              </a:rPr>
              <a:pPr defTabSz="801668" eaLnBrk="0" fontAlgn="base" hangingPunct="0">
                <a:defRPr/>
              </a:pPr>
              <a:t>‹#›</a:t>
            </a:fld>
            <a:r>
              <a:rPr lang="zh-CN" altLang="en-US" sz="1200" dirty="0">
                <a:solidFill>
                  <a:srgbClr val="000000"/>
                </a:solidFill>
                <a:latin typeface="微软雅黑"/>
                <a:ea typeface="黑体" panose="02010609060101010101" pitchFamily="49" charset="-122"/>
                <a:cs typeface="Arial" pitchFamily="34" charset="0"/>
              </a:rPr>
              <a:t>页</a:t>
            </a:r>
            <a:endParaRPr lang="en-US" altLang="zh-CN" sz="1200" dirty="0">
              <a:solidFill>
                <a:srgbClr val="000000"/>
              </a:solidFill>
              <a:latin typeface="微软雅黑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13" name="Rectangle 54">
            <a:extLst>
              <a:ext uri="{FF2B5EF4-FFF2-40B4-BE49-F238E27FC236}">
                <a16:creationId xmlns:a16="http://schemas.microsoft.com/office/drawing/2014/main" xmlns="" id="{2078FA11-5569-4994-AEB7-1AF5CAC76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500581"/>
            <a:ext cx="2559859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Arial" panose="020B0604020202020204" pitchFamily="34" charset="0"/>
              </a:rPr>
              <a:t>版权所有</a:t>
            </a:r>
            <a:r>
              <a:rPr lang="en-US" altLang="zh-CN" sz="1200" dirty="0">
                <a:solidFill>
                  <a:srgbClr val="000000"/>
                </a:solidFill>
                <a:latin typeface="微软雅黑"/>
                <a:ea typeface="微软雅黑"/>
                <a:cs typeface="Arial" panose="020B0604020202020204" pitchFamily="34" charset="0"/>
              </a:rPr>
              <a:t>©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/>
                <a:ea typeface="微软雅黑"/>
                <a:cs typeface="Arial" panose="020B0604020202020204" pitchFamily="34" charset="0"/>
              </a:rPr>
              <a:t>2020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/>
                <a:ea typeface="微软雅黑"/>
                <a:cs typeface="Arial" panose="020B0604020202020204" pitchFamily="34" charset="0"/>
              </a:rPr>
              <a:t>华</a:t>
            </a:r>
            <a:r>
              <a: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Arial" panose="020B0604020202020204" pitchFamily="34" charset="0"/>
              </a:rPr>
              <a:t>为技术有限公司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4572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9144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3716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1828800" algn="l" defTabSz="801688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01625" indent="-301625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24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2pPr>
      <a:lvl3pPr marL="1003300" indent="-2016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SzPct val="50000"/>
        <a:buFont typeface="Wingdings" pitchFamily="2" charset="2"/>
        <a:buChar char="n"/>
        <a:defRPr>
          <a:solidFill>
            <a:schemeClr val="tx1"/>
          </a:solidFill>
          <a:latin typeface="FrutigerNext LT Light" pitchFamily="34" charset="0"/>
          <a:ea typeface="+mn-ea"/>
        </a:defRPr>
      </a:lvl3pPr>
      <a:lvl4pPr marL="1400175" indent="-198438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1801813" indent="-201613" algn="l" defTabSz="801688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5pPr>
      <a:lvl6pPr marL="22590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6pPr>
      <a:lvl7pPr marL="27162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7pPr>
      <a:lvl8pPr marL="31734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8pPr>
      <a:lvl9pPr marL="3630613" indent="-201613" algn="l" defTabSz="801688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35">
          <p15:clr>
            <a:srgbClr val="F26B43"/>
          </p15:clr>
        </p15:guide>
        <p15:guide id="2" pos="7227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2341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github.com/mysql/mysql-server/pull/66/file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CN" altLang="en-US" sz="4000" dirty="0" smtClean="0">
                <a:cs typeface="+mn-ea"/>
                <a:sym typeface="+mn-lt"/>
              </a:rPr>
              <a:t>鲲鹏软件性能调优</a:t>
            </a:r>
            <a:endParaRPr lang="en-US" altLang="zh-CN" sz="40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0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 bwMode="auto">
          <a:xfrm>
            <a:off x="550862" y="1268413"/>
            <a:ext cx="11090276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j-lt"/>
                <a:ea typeface="+mn-ea"/>
              </a:rPr>
              <a:t>发挥</a:t>
            </a:r>
            <a:r>
              <a:rPr lang="en-US" altLang="zh-CN" sz="2800" dirty="0">
                <a:latin typeface="+mj-lt"/>
                <a:ea typeface="+mn-ea"/>
              </a:rPr>
              <a:t>NUMA</a:t>
            </a:r>
            <a:r>
              <a:rPr lang="zh-CN" altLang="en-US" sz="2800" dirty="0">
                <a:latin typeface="+mj-lt"/>
                <a:ea typeface="+mn-ea"/>
              </a:rPr>
              <a:t>性能，需要克服内存访问速度不均匀的挑战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</a:endParaRPr>
            </a:p>
          </p:txBody>
        </p:sp>
      </p:grpSp>
      <p:sp>
        <p:nvSpPr>
          <p:cNvPr id="40" name="这里是副标题，可以控制在一行到两行左右，不用可以删掉">
            <a:extLst>
              <a:ext uri="{FF2B5EF4-FFF2-40B4-BE49-F238E27FC236}">
                <a16:creationId xmlns:a16="http://schemas.microsoft.com/office/drawing/2014/main" xmlns="" id="{16CD9821-56BD-F84C-BA2A-8610AAEA5A17}"/>
              </a:ext>
            </a:extLst>
          </p:cNvPr>
          <p:cNvSpPr txBox="1">
            <a:spLocks/>
          </p:cNvSpPr>
          <p:nvPr/>
        </p:nvSpPr>
        <p:spPr>
          <a:xfrm>
            <a:off x="1196285" y="1951420"/>
            <a:ext cx="9799430" cy="2845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999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内存在物理上是分布式的，不同的核访问不同内存的时间不同。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285" y="2735444"/>
            <a:ext cx="7982224" cy="289027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733919" y="2837819"/>
            <a:ext cx="1579664" cy="2357343"/>
            <a:chOff x="9733919" y="3048325"/>
            <a:chExt cx="1579664" cy="2357343"/>
          </a:xfrm>
        </p:grpSpPr>
        <p:grpSp>
          <p:nvGrpSpPr>
            <p:cNvPr id="8" name="组合 7"/>
            <p:cNvGrpSpPr/>
            <p:nvPr/>
          </p:nvGrpSpPr>
          <p:grpSpPr>
            <a:xfrm>
              <a:off x="9733919" y="3048325"/>
              <a:ext cx="1579664" cy="410209"/>
              <a:chOff x="9733919" y="3048325"/>
              <a:chExt cx="1579664" cy="410209"/>
            </a:xfrm>
          </p:grpSpPr>
          <p:sp>
            <p:nvSpPr>
              <p:cNvPr id="23" name="圆形">
                <a:extLst>
                  <a:ext uri="{FF2B5EF4-FFF2-40B4-BE49-F238E27FC236}">
                    <a16:creationId xmlns="" xmlns:a16="http://schemas.microsoft.com/office/drawing/2014/main" id="{8B066421-9C8C-AC4B-9946-0169D62B0C40}"/>
                  </a:ext>
                </a:extLst>
              </p:cNvPr>
              <p:cNvSpPr/>
              <p:nvPr/>
            </p:nvSpPr>
            <p:spPr>
              <a:xfrm>
                <a:off x="9733919" y="3065368"/>
                <a:ext cx="383054" cy="376124"/>
              </a:xfrm>
              <a:prstGeom prst="ellipse">
                <a:avLst/>
              </a:prstGeom>
              <a:solidFill>
                <a:srgbClr val="FF0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7300"/>
                    </a:solidFill>
                    <a:latin typeface="PingFang-SC-Medium"/>
                    <a:ea typeface="PingFang-SC-Medium"/>
                    <a:cs typeface="PingFang-SC-Medium"/>
                    <a:sym typeface="PingFang-SC-Medium"/>
                  </a:defRPr>
                </a:pPr>
                <a:r>
                  <a:rPr lang="en-US" sz="1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sz="18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" name="这里是描述">
                <a:extLst>
                  <a:ext uri="{FF2B5EF4-FFF2-40B4-BE49-F238E27FC236}">
                    <a16:creationId xmlns="" xmlns:a16="http://schemas.microsoft.com/office/drawing/2014/main" id="{361D1C83-DC9B-DD4E-84B4-52D9CD960B3B}"/>
                  </a:ext>
                </a:extLst>
              </p:cNvPr>
              <p:cNvSpPr txBox="1"/>
              <p:nvPr/>
            </p:nvSpPr>
            <p:spPr>
              <a:xfrm>
                <a:off x="10210012" y="3048325"/>
                <a:ext cx="1103571" cy="4102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780" tIns="50780" rIns="50780" bIns="50780" anchor="ctr">
                <a:spAutoFit/>
              </a:bodyPr>
              <a:lstStyle>
                <a:lvl1pPr>
                  <a:spcBef>
                    <a:spcPts val="3000"/>
                  </a:spcBef>
                  <a:defRPr sz="3600" spc="107">
                    <a:latin typeface="+mn-lt"/>
                    <a:ea typeface="+mn-ea"/>
                    <a:cs typeface="+mn-cs"/>
                    <a:sym typeface="PingFang SC Semibold"/>
                  </a:defRPr>
                </a:lvl1pPr>
              </a:lstStyle>
              <a:p>
                <a:r>
                  <a:rPr lang="en-US" altLang="zh-CN" sz="1999" dirty="0" err="1">
                    <a:solidFill>
                      <a:srgbClr val="15151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xxns</a:t>
                </a:r>
                <a:endParaRPr sz="1999" dirty="0">
                  <a:solidFill>
                    <a:srgbClr val="15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9733919" y="3697370"/>
              <a:ext cx="1578515" cy="410209"/>
              <a:chOff x="9733919" y="3760057"/>
              <a:chExt cx="1578515" cy="410209"/>
            </a:xfrm>
          </p:grpSpPr>
          <p:sp>
            <p:nvSpPr>
              <p:cNvPr id="24" name="圆形">
                <a:extLst>
                  <a:ext uri="{FF2B5EF4-FFF2-40B4-BE49-F238E27FC236}">
                    <a16:creationId xmlns="" xmlns:a16="http://schemas.microsoft.com/office/drawing/2014/main" id="{8B066421-9C8C-AC4B-9946-0169D62B0C40}"/>
                  </a:ext>
                </a:extLst>
              </p:cNvPr>
              <p:cNvSpPr/>
              <p:nvPr/>
            </p:nvSpPr>
            <p:spPr>
              <a:xfrm>
                <a:off x="9733919" y="3777100"/>
                <a:ext cx="383054" cy="376124"/>
              </a:xfrm>
              <a:prstGeom prst="ellipse">
                <a:avLst/>
              </a:prstGeom>
              <a:solidFill>
                <a:srgbClr val="BE0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7300"/>
                    </a:solidFill>
                    <a:latin typeface="PingFang-SC-Medium"/>
                    <a:ea typeface="PingFang-SC-Medium"/>
                    <a:cs typeface="PingFang-SC-Medium"/>
                    <a:sym typeface="PingFang-SC-Medium"/>
                  </a:defRPr>
                </a:pPr>
                <a:r>
                  <a:rPr lang="en-US" sz="1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  <a:endParaRPr sz="18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" name="这里是描述">
                <a:extLst>
                  <a:ext uri="{FF2B5EF4-FFF2-40B4-BE49-F238E27FC236}">
                    <a16:creationId xmlns="" xmlns:a16="http://schemas.microsoft.com/office/drawing/2014/main" id="{361D1C83-DC9B-DD4E-84B4-52D9CD960B3B}"/>
                  </a:ext>
                </a:extLst>
              </p:cNvPr>
              <p:cNvSpPr txBox="1"/>
              <p:nvPr/>
            </p:nvSpPr>
            <p:spPr>
              <a:xfrm>
                <a:off x="10208863" y="3760057"/>
                <a:ext cx="1103571" cy="4102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780" tIns="50780" rIns="50780" bIns="50780" anchor="ctr">
                <a:spAutoFit/>
              </a:bodyPr>
              <a:lstStyle>
                <a:lvl1pPr>
                  <a:spcBef>
                    <a:spcPts val="3000"/>
                  </a:spcBef>
                  <a:defRPr sz="3600" spc="107">
                    <a:latin typeface="+mn-lt"/>
                    <a:ea typeface="+mn-ea"/>
                    <a:cs typeface="+mn-cs"/>
                    <a:sym typeface="PingFang SC Semibold"/>
                  </a:defRPr>
                </a:lvl1pPr>
              </a:lstStyle>
              <a:p>
                <a:r>
                  <a:rPr lang="zh-CN" altLang="en-US" sz="1999" dirty="0">
                    <a:solidFill>
                      <a:srgbClr val="15151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高于</a:t>
                </a:r>
                <a:r>
                  <a:rPr lang="en-US" altLang="zh-CN" sz="1999" dirty="0">
                    <a:solidFill>
                      <a:srgbClr val="15151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sz="1999" dirty="0">
                  <a:solidFill>
                    <a:srgbClr val="15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733919" y="4346415"/>
              <a:ext cx="1578514" cy="410209"/>
              <a:chOff x="9733919" y="4471789"/>
              <a:chExt cx="1578514" cy="410209"/>
            </a:xfrm>
          </p:grpSpPr>
          <p:sp>
            <p:nvSpPr>
              <p:cNvPr id="25" name="圆形">
                <a:extLst>
                  <a:ext uri="{FF2B5EF4-FFF2-40B4-BE49-F238E27FC236}">
                    <a16:creationId xmlns="" xmlns:a16="http://schemas.microsoft.com/office/drawing/2014/main" id="{8B066421-9C8C-AC4B-9946-0169D62B0C40}"/>
                  </a:ext>
                </a:extLst>
              </p:cNvPr>
              <p:cNvSpPr/>
              <p:nvPr/>
            </p:nvSpPr>
            <p:spPr>
              <a:xfrm>
                <a:off x="9733919" y="4488832"/>
                <a:ext cx="383054" cy="376124"/>
              </a:xfrm>
              <a:prstGeom prst="ellipse">
                <a:avLst/>
              </a:prstGeom>
              <a:solidFill>
                <a:srgbClr val="5D5D5D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7300"/>
                    </a:solidFill>
                    <a:latin typeface="PingFang-SC-Medium"/>
                    <a:ea typeface="PingFang-SC-Medium"/>
                    <a:cs typeface="PingFang-SC-Medium"/>
                    <a:sym typeface="PingFang-SC-Medium"/>
                  </a:defRPr>
                </a:pPr>
                <a:r>
                  <a:rPr lang="en-US" sz="1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</a:t>
                </a:r>
                <a:endParaRPr sz="18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这里是描述">
                <a:extLst>
                  <a:ext uri="{FF2B5EF4-FFF2-40B4-BE49-F238E27FC236}">
                    <a16:creationId xmlns="" xmlns:a16="http://schemas.microsoft.com/office/drawing/2014/main" id="{361D1C83-DC9B-DD4E-84B4-52D9CD960B3B}"/>
                  </a:ext>
                </a:extLst>
              </p:cNvPr>
              <p:cNvSpPr txBox="1"/>
              <p:nvPr/>
            </p:nvSpPr>
            <p:spPr>
              <a:xfrm>
                <a:off x="10208862" y="4471789"/>
                <a:ext cx="1103571" cy="4102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780" tIns="50780" rIns="50780" bIns="50780" anchor="ctr">
                <a:spAutoFit/>
              </a:bodyPr>
              <a:lstStyle>
                <a:lvl1pPr>
                  <a:spcBef>
                    <a:spcPts val="3000"/>
                  </a:spcBef>
                  <a:defRPr sz="3600" spc="107">
                    <a:latin typeface="+mn-lt"/>
                    <a:ea typeface="+mn-ea"/>
                    <a:cs typeface="+mn-cs"/>
                    <a:sym typeface="PingFang SC Semibold"/>
                  </a:defRPr>
                </a:lvl1pPr>
              </a:lstStyle>
              <a:p>
                <a:r>
                  <a:rPr lang="zh-CN" altLang="en-US" sz="1999" dirty="0">
                    <a:solidFill>
                      <a:srgbClr val="15151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高于</a:t>
                </a:r>
                <a:r>
                  <a:rPr lang="en-US" altLang="zh-CN" sz="1999" dirty="0">
                    <a:solidFill>
                      <a:srgbClr val="15151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  <a:endParaRPr sz="1999" dirty="0">
                  <a:solidFill>
                    <a:srgbClr val="15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9733919" y="4995459"/>
              <a:ext cx="1578513" cy="410209"/>
              <a:chOff x="9733919" y="5183521"/>
              <a:chExt cx="1578513" cy="410209"/>
            </a:xfrm>
          </p:grpSpPr>
          <p:sp>
            <p:nvSpPr>
              <p:cNvPr id="26" name="圆形">
                <a:extLst>
                  <a:ext uri="{FF2B5EF4-FFF2-40B4-BE49-F238E27FC236}">
                    <a16:creationId xmlns="" xmlns:a16="http://schemas.microsoft.com/office/drawing/2014/main" id="{8B066421-9C8C-AC4B-9946-0169D62B0C40}"/>
                  </a:ext>
                </a:extLst>
              </p:cNvPr>
              <p:cNvSpPr/>
              <p:nvPr/>
            </p:nvSpPr>
            <p:spPr>
              <a:xfrm>
                <a:off x="9733919" y="5200564"/>
                <a:ext cx="383054" cy="376124"/>
              </a:xfrm>
              <a:prstGeom prst="ellipse">
                <a:avLst/>
              </a:prstGeom>
              <a:solidFill>
                <a:srgbClr val="989898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  <a:defRPr sz="3200" spc="0">
                    <a:solidFill>
                      <a:srgbClr val="FF7300"/>
                    </a:solidFill>
                    <a:latin typeface="PingFang-SC-Medium"/>
                    <a:ea typeface="PingFang-SC-Medium"/>
                    <a:cs typeface="PingFang-SC-Medium"/>
                    <a:sym typeface="PingFang-SC-Medium"/>
                  </a:defRPr>
                </a:pPr>
                <a:r>
                  <a:rPr lang="en-US" sz="1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4</a:t>
                </a:r>
                <a:endParaRPr sz="18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" name="这里是描述">
                <a:extLst>
                  <a:ext uri="{FF2B5EF4-FFF2-40B4-BE49-F238E27FC236}">
                    <a16:creationId xmlns="" xmlns:a16="http://schemas.microsoft.com/office/drawing/2014/main" id="{361D1C83-DC9B-DD4E-84B4-52D9CD960B3B}"/>
                  </a:ext>
                </a:extLst>
              </p:cNvPr>
              <p:cNvSpPr txBox="1"/>
              <p:nvPr/>
            </p:nvSpPr>
            <p:spPr>
              <a:xfrm>
                <a:off x="10208861" y="5183521"/>
                <a:ext cx="1103571" cy="41020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780" tIns="50780" rIns="50780" bIns="50780" anchor="ctr">
                <a:spAutoFit/>
              </a:bodyPr>
              <a:lstStyle>
                <a:lvl1pPr>
                  <a:spcBef>
                    <a:spcPts val="3000"/>
                  </a:spcBef>
                  <a:defRPr sz="3600" spc="107">
                    <a:latin typeface="+mn-lt"/>
                    <a:ea typeface="+mn-ea"/>
                    <a:cs typeface="+mn-cs"/>
                    <a:sym typeface="PingFang SC Semibold"/>
                  </a:defRPr>
                </a:lvl1pPr>
              </a:lstStyle>
              <a:p>
                <a:r>
                  <a:rPr lang="zh-CN" altLang="en-US" sz="1999" dirty="0">
                    <a:solidFill>
                      <a:srgbClr val="15151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略高于</a:t>
                </a:r>
                <a:r>
                  <a:rPr lang="en-US" altLang="zh-CN" sz="1999" dirty="0">
                    <a:solidFill>
                      <a:srgbClr val="15151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</a:t>
                </a:r>
                <a:endParaRPr sz="1999" dirty="0">
                  <a:solidFill>
                    <a:srgbClr val="15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0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 bwMode="auto">
          <a:xfrm>
            <a:off x="550862" y="1268413"/>
            <a:ext cx="11090276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en-US" altLang="zh-CN" sz="2800" dirty="0">
                <a:latin typeface="+mj-lt"/>
                <a:ea typeface="+mn-ea"/>
              </a:rPr>
              <a:t>NUMA-Aware</a:t>
            </a:r>
            <a:r>
              <a:rPr lang="zh-CN" altLang="en-US" sz="2800" dirty="0">
                <a:latin typeface="+mj-lt"/>
                <a:ea typeface="+mn-ea"/>
              </a:rPr>
              <a:t>亲和性资源规划，让内存访问最短路径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</a:endParaRPr>
            </a:p>
          </p:txBody>
        </p:sp>
      </p:grpSp>
      <p:sp>
        <p:nvSpPr>
          <p:cNvPr id="40" name="这里是副标题，可以控制在一行到两行左右，不用可以删掉">
            <a:extLst>
              <a:ext uri="{FF2B5EF4-FFF2-40B4-BE49-F238E27FC236}">
                <a16:creationId xmlns:a16="http://schemas.microsoft.com/office/drawing/2014/main" xmlns="" id="{16CD9821-56BD-F84C-BA2A-8610AAEA5A17}"/>
              </a:ext>
            </a:extLst>
          </p:cNvPr>
          <p:cNvSpPr txBox="1">
            <a:spLocks/>
          </p:cNvSpPr>
          <p:nvPr/>
        </p:nvSpPr>
        <p:spPr>
          <a:xfrm>
            <a:off x="1196285" y="1908580"/>
            <a:ext cx="9799430" cy="2845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999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利用</a:t>
            </a:r>
            <a:r>
              <a:rPr lang="en-US" altLang="zh-CN" sz="1999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r>
              <a:rPr lang="zh-CN" altLang="en-US" sz="1999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亲和性与内存分配策略，让进程与内存的距离更“短”</a:t>
            </a:r>
          </a:p>
        </p:txBody>
      </p:sp>
      <p:sp>
        <p:nvSpPr>
          <p:cNvPr id="32" name="矩形">
            <a:extLst>
              <a:ext uri="{FF2B5EF4-FFF2-40B4-BE49-F238E27FC236}">
                <a16:creationId xmlns:a16="http://schemas.microsoft.com/office/drawing/2014/main" xmlns="" id="{4CA386F8-D901-F542-92DD-7CD059A1DB81}"/>
              </a:ext>
            </a:extLst>
          </p:cNvPr>
          <p:cNvSpPr/>
          <p:nvPr/>
        </p:nvSpPr>
        <p:spPr>
          <a:xfrm>
            <a:off x="3884708" y="2435992"/>
            <a:ext cx="1494759" cy="1545459"/>
          </a:xfrm>
          <a:prstGeom prst="rect">
            <a:avLst/>
          </a:prstGeom>
          <a:noFill/>
          <a:ln w="12700">
            <a:solidFill>
              <a:srgbClr val="C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33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1583001" y="2435991"/>
            <a:ext cx="1790425" cy="807610"/>
          </a:xfrm>
          <a:prstGeom prst="rect">
            <a:avLst/>
          </a:prstGeom>
          <a:noFill/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34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2198348" y="2564053"/>
            <a:ext cx="1001933" cy="243309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7000B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1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C7000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35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2200415" y="2869422"/>
            <a:ext cx="1007134" cy="243309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  <a:sym typeface="PingFang-SC-Medium"/>
              </a:rPr>
              <a:t>Process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36" name="文本框 161"/>
          <p:cNvSpPr txBox="1"/>
          <p:nvPr/>
        </p:nvSpPr>
        <p:spPr>
          <a:xfrm>
            <a:off x="1508575" y="2369023"/>
            <a:ext cx="769963" cy="40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lnSpc>
                <a:spcPts val="3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Core 0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1583001" y="3243603"/>
            <a:ext cx="1790425" cy="737849"/>
          </a:xfrm>
          <a:prstGeom prst="rect">
            <a:avLst/>
          </a:prstGeom>
          <a:noFill/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38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2198348" y="3358771"/>
            <a:ext cx="1001933" cy="222948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3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39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2200415" y="3638586"/>
            <a:ext cx="1007134" cy="222948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4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41" name="文本框 165"/>
          <p:cNvSpPr txBox="1"/>
          <p:nvPr/>
        </p:nvSpPr>
        <p:spPr>
          <a:xfrm>
            <a:off x="1508575" y="3162010"/>
            <a:ext cx="769963" cy="3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lnSpc>
                <a:spcPts val="3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Core 1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1207733" y="2435992"/>
            <a:ext cx="371551" cy="1545459"/>
          </a:xfrm>
          <a:prstGeom prst="rect">
            <a:avLst/>
          </a:prstGeom>
          <a:noFill/>
          <a:ln w="12700">
            <a:solidFill>
              <a:srgbClr val="C8102E"/>
            </a:solidFill>
            <a:miter lim="400000"/>
          </a:ln>
        </p:spPr>
        <p:txBody>
          <a:bodyPr vert="eaVert"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  <a:sym typeface="PingFang-SC-Medium"/>
              </a:rPr>
              <a:t>NUMA NODE 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43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1583001" y="4102337"/>
            <a:ext cx="1790425" cy="805433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44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2198348" y="4230398"/>
            <a:ext cx="1001933" cy="243309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5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45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2200415" y="4535767"/>
            <a:ext cx="1007134" cy="243309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6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46" name="文本框 170"/>
          <p:cNvSpPr txBox="1"/>
          <p:nvPr/>
        </p:nvSpPr>
        <p:spPr>
          <a:xfrm>
            <a:off x="1508575" y="4035190"/>
            <a:ext cx="769963" cy="42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lnSpc>
                <a:spcPts val="3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Core 2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1583001" y="4907770"/>
            <a:ext cx="1790425" cy="740026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48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2198348" y="5025114"/>
            <a:ext cx="1001933" cy="222948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7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49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2200415" y="5304929"/>
            <a:ext cx="1007134" cy="222948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90000"/>
                    <a:lumOff val="1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8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90000"/>
                  <a:lumOff val="1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50" name="文本框 174"/>
          <p:cNvSpPr txBox="1"/>
          <p:nvPr/>
        </p:nvSpPr>
        <p:spPr>
          <a:xfrm>
            <a:off x="1508575" y="4816288"/>
            <a:ext cx="769963" cy="42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lnSpc>
                <a:spcPts val="3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Core 3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1207731" y="4102336"/>
            <a:ext cx="371551" cy="1546971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vert="eaVert"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  <a:sym typeface="PingFang-SC-Medium"/>
              </a:rPr>
              <a:t>NUMA NODE 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52" name="矩形">
            <a:extLst>
              <a:ext uri="{FF2B5EF4-FFF2-40B4-BE49-F238E27FC236}">
                <a16:creationId xmlns:a16="http://schemas.microsoft.com/office/drawing/2014/main" xmlns="" id="{4CA386F8-D901-F542-92DD-7CD059A1DB81}"/>
              </a:ext>
            </a:extLst>
          </p:cNvPr>
          <p:cNvSpPr/>
          <p:nvPr/>
        </p:nvSpPr>
        <p:spPr>
          <a:xfrm>
            <a:off x="3875226" y="4103848"/>
            <a:ext cx="1513722" cy="1545459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666666">
                  <a:lumMod val="75000"/>
                  <a:lumOff val="2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53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4100099" y="2758309"/>
            <a:ext cx="1063976" cy="243309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54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4100099" y="3063317"/>
            <a:ext cx="1063976" cy="243309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55" name="矩形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6EC79F-DE93-5446-8E28-A081372052EF}"/>
              </a:ext>
            </a:extLst>
          </p:cNvPr>
          <p:cNvSpPr/>
          <p:nvPr/>
        </p:nvSpPr>
        <p:spPr>
          <a:xfrm>
            <a:off x="4100099" y="3368325"/>
            <a:ext cx="1063976" cy="243309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56" name="矩形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6EC79F-DE93-5446-8E28-A081372052EF}"/>
              </a:ext>
            </a:extLst>
          </p:cNvPr>
          <p:cNvSpPr/>
          <p:nvPr/>
        </p:nvSpPr>
        <p:spPr>
          <a:xfrm>
            <a:off x="4100099" y="3673333"/>
            <a:ext cx="1063976" cy="243309"/>
          </a:xfrm>
          <a:prstGeom prst="rect">
            <a:avLst/>
          </a:prstGeom>
          <a:solidFill>
            <a:srgbClr val="898989"/>
          </a:solidFill>
          <a:ln w="12700">
            <a:solidFill>
              <a:srgbClr val="898989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57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4100099" y="4435715"/>
            <a:ext cx="1063976" cy="243309"/>
          </a:xfrm>
          <a:prstGeom prst="rect">
            <a:avLst/>
          </a:prstGeom>
          <a:solidFill>
            <a:srgbClr val="898989"/>
          </a:solidFill>
          <a:ln w="12700">
            <a:solidFill>
              <a:srgbClr val="898989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58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4100099" y="4740725"/>
            <a:ext cx="1063976" cy="243309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59" name="矩形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6EC79F-DE93-5446-8E28-A081372052EF}"/>
              </a:ext>
            </a:extLst>
          </p:cNvPr>
          <p:cNvSpPr/>
          <p:nvPr/>
        </p:nvSpPr>
        <p:spPr>
          <a:xfrm>
            <a:off x="4100099" y="5045734"/>
            <a:ext cx="1063976" cy="243309"/>
          </a:xfrm>
          <a:prstGeom prst="rect">
            <a:avLst/>
          </a:prstGeom>
          <a:solidFill>
            <a:srgbClr val="898989"/>
          </a:solidFill>
          <a:ln w="12700">
            <a:solidFill>
              <a:srgbClr val="898989"/>
            </a:solidFill>
            <a:miter lim="400000"/>
          </a:ln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60" name="矩形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6EC79F-DE93-5446-8E28-A081372052EF}"/>
              </a:ext>
            </a:extLst>
          </p:cNvPr>
          <p:cNvSpPr/>
          <p:nvPr/>
        </p:nvSpPr>
        <p:spPr>
          <a:xfrm>
            <a:off x="4100099" y="5350743"/>
            <a:ext cx="1063976" cy="243309"/>
          </a:xfrm>
          <a:prstGeom prst="rect">
            <a:avLst/>
          </a:prstGeom>
          <a:solidFill>
            <a:srgbClr val="898989"/>
          </a:solidFill>
          <a:ln w="12700">
            <a:solidFill>
              <a:srgbClr val="898989"/>
            </a:solidFill>
            <a:miter lim="400000"/>
          </a:ln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61" name="文本框 185"/>
          <p:cNvSpPr txBox="1"/>
          <p:nvPr/>
        </p:nvSpPr>
        <p:spPr>
          <a:xfrm>
            <a:off x="3882766" y="2492231"/>
            <a:ext cx="1498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NUMA node 0 Memory</a:t>
            </a:r>
            <a:endParaRPr kumimoji="0" lang="zh-CN" alt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2" name="文本框 186"/>
          <p:cNvSpPr txBox="1"/>
          <p:nvPr/>
        </p:nvSpPr>
        <p:spPr>
          <a:xfrm>
            <a:off x="3875362" y="4172360"/>
            <a:ext cx="1513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NUMA node 1 Memory</a:t>
            </a:r>
            <a:endParaRPr kumimoji="0" lang="zh-CN" alt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3" name="直接连接符 9"/>
          <p:cNvCxnSpPr>
            <a:stCxn id="34" idx="3"/>
            <a:endCxn id="53" idx="1"/>
          </p:cNvCxnSpPr>
          <p:nvPr/>
        </p:nvCxnSpPr>
        <p:spPr>
          <a:xfrm>
            <a:off x="3200281" y="2685708"/>
            <a:ext cx="899818" cy="194256"/>
          </a:xfrm>
          <a:prstGeom prst="bentConnector3">
            <a:avLst>
              <a:gd name="adj1" fmla="val 36768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64" name="直接连接符 9"/>
          <p:cNvCxnSpPr>
            <a:stCxn id="34" idx="3"/>
            <a:endCxn id="55" idx="1"/>
          </p:cNvCxnSpPr>
          <p:nvPr/>
        </p:nvCxnSpPr>
        <p:spPr>
          <a:xfrm>
            <a:off x="3200281" y="2685708"/>
            <a:ext cx="899818" cy="804272"/>
          </a:xfrm>
          <a:prstGeom prst="bentConnector3">
            <a:avLst>
              <a:gd name="adj1" fmla="val 36768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65" name="直接连接符 9"/>
          <p:cNvCxnSpPr>
            <a:stCxn id="34" idx="3"/>
            <a:endCxn id="58" idx="1"/>
          </p:cNvCxnSpPr>
          <p:nvPr/>
        </p:nvCxnSpPr>
        <p:spPr>
          <a:xfrm>
            <a:off x="3200281" y="2685708"/>
            <a:ext cx="899818" cy="2176672"/>
          </a:xfrm>
          <a:prstGeom prst="bentConnector3">
            <a:avLst>
              <a:gd name="adj1" fmla="val 37010"/>
            </a:avLst>
          </a:prstGeom>
          <a:noFill/>
          <a:ln w="2540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66" name="直接连接符 9"/>
          <p:cNvCxnSpPr>
            <a:stCxn id="49" idx="3"/>
            <a:endCxn id="57" idx="1"/>
          </p:cNvCxnSpPr>
          <p:nvPr/>
        </p:nvCxnSpPr>
        <p:spPr>
          <a:xfrm flipV="1">
            <a:off x="3207549" y="4557370"/>
            <a:ext cx="892550" cy="85903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666666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cxnSp>
        <p:nvCxnSpPr>
          <p:cNvPr id="67" name="直接连接符 9"/>
          <p:cNvCxnSpPr>
            <a:stCxn id="49" idx="3"/>
            <a:endCxn id="56" idx="1"/>
          </p:cNvCxnSpPr>
          <p:nvPr/>
        </p:nvCxnSpPr>
        <p:spPr>
          <a:xfrm flipV="1">
            <a:off x="3207549" y="3794988"/>
            <a:ext cx="892550" cy="162141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666666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sp>
        <p:nvSpPr>
          <p:cNvPr id="69" name="矩形">
            <a:extLst>
              <a:ext uri="{FF2B5EF4-FFF2-40B4-BE49-F238E27FC236}">
                <a16:creationId xmlns:a16="http://schemas.microsoft.com/office/drawing/2014/main" xmlns="" id="{4CA386F8-D901-F542-92DD-7CD059A1DB81}"/>
              </a:ext>
            </a:extLst>
          </p:cNvPr>
          <p:cNvSpPr/>
          <p:nvPr/>
        </p:nvSpPr>
        <p:spPr>
          <a:xfrm>
            <a:off x="9480029" y="2435992"/>
            <a:ext cx="1494759" cy="1545459"/>
          </a:xfrm>
          <a:prstGeom prst="rect">
            <a:avLst/>
          </a:prstGeom>
          <a:noFill/>
          <a:ln w="12700">
            <a:solidFill>
              <a:srgbClr val="C0000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70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178322" y="2455241"/>
            <a:ext cx="1790425" cy="807610"/>
          </a:xfrm>
          <a:prstGeom prst="rect">
            <a:avLst/>
          </a:prstGeom>
          <a:noFill/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71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793669" y="2583303"/>
            <a:ext cx="1001933" cy="243309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7000B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1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C7000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73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795736" y="2888672"/>
            <a:ext cx="1007134" cy="243309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2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76" name="文本框 197"/>
          <p:cNvSpPr txBox="1"/>
          <p:nvPr/>
        </p:nvSpPr>
        <p:spPr>
          <a:xfrm>
            <a:off x="7125651" y="2388273"/>
            <a:ext cx="769963" cy="40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lnSpc>
                <a:spcPts val="3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Core 0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7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178322" y="3262853"/>
            <a:ext cx="1790425" cy="737849"/>
          </a:xfrm>
          <a:prstGeom prst="rect">
            <a:avLst/>
          </a:prstGeom>
          <a:noFill/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78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793669" y="3378021"/>
            <a:ext cx="1001933" cy="222948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3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79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795736" y="3657836"/>
            <a:ext cx="1007134" cy="222948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4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82" name="文本框 201"/>
          <p:cNvSpPr txBox="1"/>
          <p:nvPr/>
        </p:nvSpPr>
        <p:spPr>
          <a:xfrm>
            <a:off x="7082140" y="3181260"/>
            <a:ext cx="769963" cy="3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lnSpc>
                <a:spcPts val="3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Core 1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3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6803054" y="2455242"/>
            <a:ext cx="371551" cy="1545459"/>
          </a:xfrm>
          <a:prstGeom prst="rect">
            <a:avLst/>
          </a:prstGeom>
          <a:noFill/>
          <a:ln w="12700">
            <a:solidFill>
              <a:srgbClr val="C8102E"/>
            </a:solidFill>
            <a:miter lim="400000"/>
          </a:ln>
        </p:spPr>
        <p:txBody>
          <a:bodyPr vert="eaVert"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  <a:sym typeface="PingFang-SC-Medium"/>
              </a:rPr>
              <a:t>NUMA NODE 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84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178322" y="4102339"/>
            <a:ext cx="1790425" cy="805432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666666">
                  <a:lumMod val="75000"/>
                  <a:lumOff val="2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85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793669" y="4249648"/>
            <a:ext cx="1001933" cy="243309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5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87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795736" y="4555017"/>
            <a:ext cx="1007134" cy="243309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6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88" name="文本框 206"/>
          <p:cNvSpPr txBox="1"/>
          <p:nvPr/>
        </p:nvSpPr>
        <p:spPr>
          <a:xfrm>
            <a:off x="7084620" y="4055398"/>
            <a:ext cx="769963" cy="42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lnSpc>
                <a:spcPts val="3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Core 2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9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174604" y="4907770"/>
            <a:ext cx="1794143" cy="740026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90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793669" y="5044364"/>
            <a:ext cx="1001933" cy="222948"/>
          </a:xfrm>
          <a:prstGeom prst="rect">
            <a:avLst/>
          </a:prstGeom>
          <a:noFill/>
          <a:ln w="12700">
            <a:solidFill>
              <a:srgbClr val="666666">
                <a:lumMod val="50000"/>
                <a:lumOff val="5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7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91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7795736" y="5324179"/>
            <a:ext cx="1007134" cy="222948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</a:rPr>
              <a:t>Process 8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92" name="文本框 210"/>
          <p:cNvSpPr txBox="1"/>
          <p:nvPr/>
        </p:nvSpPr>
        <p:spPr>
          <a:xfrm>
            <a:off x="7084620" y="4850778"/>
            <a:ext cx="769963" cy="42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lnSpc>
                <a:spcPts val="3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Core 3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3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6803052" y="4102338"/>
            <a:ext cx="371551" cy="1546970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vert="eaVert"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  <a:sym typeface="PingFang-SC-Medium"/>
              </a:rPr>
              <a:t>NUMA NODE 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94" name="矩形">
            <a:extLst>
              <a:ext uri="{FF2B5EF4-FFF2-40B4-BE49-F238E27FC236}">
                <a16:creationId xmlns:a16="http://schemas.microsoft.com/office/drawing/2014/main" xmlns="" id="{4CA386F8-D901-F542-92DD-7CD059A1DB81}"/>
              </a:ext>
            </a:extLst>
          </p:cNvPr>
          <p:cNvSpPr/>
          <p:nvPr/>
        </p:nvSpPr>
        <p:spPr>
          <a:xfrm>
            <a:off x="9470547" y="4123098"/>
            <a:ext cx="1513722" cy="1545459"/>
          </a:xfrm>
          <a:prstGeom prst="rect">
            <a:avLst/>
          </a:prstGeom>
          <a:noFill/>
          <a:ln w="12700">
            <a:solidFill>
              <a:srgbClr val="666666">
                <a:lumMod val="75000"/>
                <a:lumOff val="2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95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9695420" y="2758309"/>
            <a:ext cx="1063976" cy="243309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96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9695420" y="3063317"/>
            <a:ext cx="1063976" cy="243309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97" name="矩形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6EC79F-DE93-5446-8E28-A081372052EF}"/>
              </a:ext>
            </a:extLst>
          </p:cNvPr>
          <p:cNvSpPr/>
          <p:nvPr/>
        </p:nvSpPr>
        <p:spPr>
          <a:xfrm>
            <a:off x="9695420" y="3368325"/>
            <a:ext cx="1063976" cy="243309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98" name="矩形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6EC79F-DE93-5446-8E28-A081372052EF}"/>
              </a:ext>
            </a:extLst>
          </p:cNvPr>
          <p:cNvSpPr/>
          <p:nvPr/>
        </p:nvSpPr>
        <p:spPr>
          <a:xfrm>
            <a:off x="9695420" y="3673333"/>
            <a:ext cx="1063976" cy="243309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99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9695420" y="4435715"/>
            <a:ext cx="1063976" cy="243309"/>
          </a:xfrm>
          <a:prstGeom prst="rect">
            <a:avLst/>
          </a:prstGeom>
          <a:solidFill>
            <a:srgbClr val="898989"/>
          </a:solidFill>
          <a:ln w="12700">
            <a:solidFill>
              <a:srgbClr val="898989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100" name="矩形">
            <a:extLst>
              <a:ext uri="{FF2B5EF4-FFF2-40B4-BE49-F238E27FC236}">
                <a16:creationId xmlns:a16="http://schemas.microsoft.com/office/drawing/2014/main" xmlns="" id="{196EC79F-DE93-5446-8E28-A081372052EF}"/>
              </a:ext>
            </a:extLst>
          </p:cNvPr>
          <p:cNvSpPr/>
          <p:nvPr/>
        </p:nvSpPr>
        <p:spPr>
          <a:xfrm>
            <a:off x="9695420" y="4740724"/>
            <a:ext cx="1063976" cy="243309"/>
          </a:xfrm>
          <a:prstGeom prst="rect">
            <a:avLst/>
          </a:prstGeom>
          <a:solidFill>
            <a:srgbClr val="898989"/>
          </a:solidFill>
          <a:ln w="12700">
            <a:solidFill>
              <a:srgbClr val="898989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</a:endParaRPr>
          </a:p>
        </p:txBody>
      </p:sp>
      <p:sp>
        <p:nvSpPr>
          <p:cNvPr id="101" name="矩形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6EC79F-DE93-5446-8E28-A081372052EF}"/>
              </a:ext>
            </a:extLst>
          </p:cNvPr>
          <p:cNvSpPr/>
          <p:nvPr/>
        </p:nvSpPr>
        <p:spPr>
          <a:xfrm>
            <a:off x="9695420" y="5045733"/>
            <a:ext cx="1063976" cy="243309"/>
          </a:xfrm>
          <a:prstGeom prst="rect">
            <a:avLst/>
          </a:prstGeom>
          <a:solidFill>
            <a:srgbClr val="898989"/>
          </a:solidFill>
          <a:ln w="12700">
            <a:solidFill>
              <a:srgbClr val="898989"/>
            </a:solidFill>
            <a:miter lim="400000"/>
          </a:ln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102" name="矩形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6EC79F-DE93-5446-8E28-A081372052EF}"/>
              </a:ext>
            </a:extLst>
          </p:cNvPr>
          <p:cNvSpPr/>
          <p:nvPr/>
        </p:nvSpPr>
        <p:spPr>
          <a:xfrm>
            <a:off x="9695420" y="5350743"/>
            <a:ext cx="1063976" cy="243309"/>
          </a:xfrm>
          <a:prstGeom prst="rect">
            <a:avLst/>
          </a:prstGeom>
          <a:solidFill>
            <a:srgbClr val="898989"/>
          </a:solidFill>
          <a:ln w="12700">
            <a:solidFill>
              <a:srgbClr val="898989"/>
            </a:solidFill>
            <a:miter lim="400000"/>
          </a:ln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103" name="文本框 221"/>
          <p:cNvSpPr txBox="1"/>
          <p:nvPr/>
        </p:nvSpPr>
        <p:spPr>
          <a:xfrm>
            <a:off x="9478087" y="2492231"/>
            <a:ext cx="1498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NUMA node 0 Memory</a:t>
            </a:r>
            <a:endParaRPr kumimoji="0" lang="zh-CN" alt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" name="文本框 222"/>
          <p:cNvSpPr txBox="1"/>
          <p:nvPr/>
        </p:nvSpPr>
        <p:spPr>
          <a:xfrm>
            <a:off x="9470683" y="4191610"/>
            <a:ext cx="1513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78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NUMA node 1 Memory</a:t>
            </a:r>
            <a:endParaRPr kumimoji="0" lang="zh-CN" alt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5" name="直接连接符 9"/>
          <p:cNvCxnSpPr>
            <a:stCxn id="71" idx="3"/>
            <a:endCxn id="95" idx="1"/>
          </p:cNvCxnSpPr>
          <p:nvPr/>
        </p:nvCxnSpPr>
        <p:spPr>
          <a:xfrm>
            <a:off x="8795602" y="2704958"/>
            <a:ext cx="899818" cy="17500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06" name="直接连接符 9"/>
          <p:cNvCxnSpPr>
            <a:stCxn id="71" idx="3"/>
            <a:endCxn id="97" idx="1"/>
          </p:cNvCxnSpPr>
          <p:nvPr/>
        </p:nvCxnSpPr>
        <p:spPr>
          <a:xfrm>
            <a:off x="8795602" y="2704958"/>
            <a:ext cx="899818" cy="78502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07" name="直接连接符 9"/>
          <p:cNvCxnSpPr>
            <a:stCxn id="71" idx="3"/>
            <a:endCxn id="96" idx="1"/>
          </p:cNvCxnSpPr>
          <p:nvPr/>
        </p:nvCxnSpPr>
        <p:spPr>
          <a:xfrm>
            <a:off x="8795602" y="2704958"/>
            <a:ext cx="899818" cy="480014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08" name="直接连接符 9"/>
          <p:cNvCxnSpPr>
            <a:stCxn id="91" idx="3"/>
            <a:endCxn id="99" idx="1"/>
          </p:cNvCxnSpPr>
          <p:nvPr/>
        </p:nvCxnSpPr>
        <p:spPr>
          <a:xfrm flipV="1">
            <a:off x="8802870" y="4557370"/>
            <a:ext cx="892550" cy="87828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66666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cxnSp>
        <p:nvCxnSpPr>
          <p:cNvPr id="109" name="直接连接符 9"/>
          <p:cNvCxnSpPr>
            <a:stCxn id="91" idx="3"/>
            <a:endCxn id="102" idx="1"/>
          </p:cNvCxnSpPr>
          <p:nvPr/>
        </p:nvCxnSpPr>
        <p:spPr>
          <a:xfrm>
            <a:off x="8802870" y="5435653"/>
            <a:ext cx="892550" cy="3674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666666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sp>
        <p:nvSpPr>
          <p:cNvPr id="110" name="等腰三角形 109"/>
          <p:cNvSpPr/>
          <p:nvPr/>
        </p:nvSpPr>
        <p:spPr>
          <a:xfrm rot="5400000">
            <a:off x="4875484" y="3823352"/>
            <a:ext cx="2441031" cy="463023"/>
          </a:xfrm>
          <a:prstGeom prst="triangle">
            <a:avLst/>
          </a:prstGeom>
          <a:solidFill>
            <a:srgbClr val="B5B5B5"/>
          </a:solidFill>
          <a:ln w="12700">
            <a:noFill/>
            <a:miter lim="400000"/>
          </a:ln>
        </p:spPr>
        <p:txBody>
          <a:bodyPr lIns="50800" tIns="50800" rIns="50800" bIns="50800" rtlCol="0" anchor="ctr"/>
          <a:lstStyle/>
          <a:p>
            <a:pPr algn="ctr" defTabSz="914478"/>
            <a:endParaRPr lang="zh-CN" altLang="en-US" sz="3200" dirty="0" smtClean="0">
              <a:solidFill>
                <a:srgbClr val="EBEBEB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</p:spTree>
    <p:extLst>
      <p:ext uri="{BB962C8B-B14F-4D97-AF65-F5344CB8AC3E}">
        <p14:creationId xmlns:p14="http://schemas.microsoft.com/office/powerpoint/2010/main" val="5025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矩形 201"/>
          <p:cNvSpPr/>
          <p:nvPr/>
        </p:nvSpPr>
        <p:spPr bwMode="auto">
          <a:xfrm>
            <a:off x="550862" y="1268414"/>
            <a:ext cx="11090275" cy="1132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en-US" altLang="zh-CN" sz="2800" dirty="0" err="1">
                <a:latin typeface="微软雅黑" pitchFamily="34" charset="-122"/>
                <a:ea typeface="微软雅黑" pitchFamily="34" charset="-122"/>
                <a:cs typeface="Arial" pitchFamily="34" charset="0"/>
              </a:rPr>
              <a:t>Nginx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绑核优化举例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40" name="这里是副标题，可以控制在一行到两行左右，不用可以删掉">
            <a:extLst>
              <a:ext uri="{FF2B5EF4-FFF2-40B4-BE49-F238E27FC236}">
                <a16:creationId xmlns:a16="http://schemas.microsoft.com/office/drawing/2014/main" xmlns="" id="{16CD9821-56BD-F84C-BA2A-8610AAEA5A17}"/>
              </a:ext>
            </a:extLst>
          </p:cNvPr>
          <p:cNvSpPr txBox="1">
            <a:spLocks/>
          </p:cNvSpPr>
          <p:nvPr/>
        </p:nvSpPr>
        <p:spPr>
          <a:xfrm>
            <a:off x="1196284" y="1387583"/>
            <a:ext cx="9799430" cy="73840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96950" indent="-296950" algn="l" defTabSz="1187798" rtl="0" eaLnBrk="1" latinLnBrk="0" hangingPunct="1">
              <a:lnSpc>
                <a:spcPct val="90000"/>
              </a:lnSpc>
              <a:spcBef>
                <a:spcPts val="1299"/>
              </a:spcBef>
              <a:buFont typeface="Arial" panose="020B0604020202020204" pitchFamily="34" charset="0"/>
              <a:buChar char="•"/>
              <a:defRPr sz="3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0849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47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78648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25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999" dirty="0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将</a:t>
            </a:r>
            <a:r>
              <a:rPr lang="en-US" altLang="zh-CN" sz="1999" dirty="0" err="1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Nginx</a:t>
            </a:r>
            <a:r>
              <a:rPr lang="zh-CN" altLang="en-US" sz="1999" dirty="0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进程分布到各个</a:t>
            </a:r>
            <a:r>
              <a:rPr lang="en-US" altLang="zh-CN" sz="1999" dirty="0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NUMA node</a:t>
            </a:r>
            <a:r>
              <a:rPr lang="zh-CN" altLang="en-US" sz="1999" dirty="0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之内，让系统整体的负载比较均衡，按照中断号将中断服务和</a:t>
            </a:r>
            <a:r>
              <a:rPr lang="en-US" altLang="zh-CN" sz="1999" dirty="0" err="1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Nginx</a:t>
            </a:r>
            <a:r>
              <a:rPr lang="zh-CN" altLang="en-US" sz="1999" dirty="0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绑定在一个</a:t>
            </a:r>
            <a:r>
              <a:rPr lang="en-US" altLang="zh-CN" sz="1999" dirty="0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NUMA</a:t>
            </a:r>
            <a:r>
              <a:rPr lang="zh-CN" altLang="en-US" sz="1999" dirty="0">
                <a:solidFill>
                  <a:srgbClr val="15151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内。性能将会有非常明显的提升。</a:t>
            </a:r>
            <a:endParaRPr lang="en-US" altLang="zh-CN" sz="1999" dirty="0">
              <a:solidFill>
                <a:srgbClr val="151515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3" name="矩形 202"/>
          <p:cNvSpPr/>
          <p:nvPr/>
        </p:nvSpPr>
        <p:spPr bwMode="auto">
          <a:xfrm>
            <a:off x="550862" y="2600257"/>
            <a:ext cx="6973344" cy="3710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5" name="矩形 204"/>
          <p:cNvSpPr/>
          <p:nvPr/>
        </p:nvSpPr>
        <p:spPr bwMode="auto">
          <a:xfrm>
            <a:off x="7784543" y="2600257"/>
            <a:ext cx="3856593" cy="37100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0" name="文本框 409"/>
          <p:cNvSpPr txBox="1"/>
          <p:nvPr/>
        </p:nvSpPr>
        <p:spPr>
          <a:xfrm>
            <a:off x="8141712" y="3024124"/>
            <a:ext cx="3142254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三种</a:t>
            </a:r>
            <a:r>
              <a:rPr lang="en-US" altLang="zh-CN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NUMA</a:t>
            </a:r>
            <a:r>
              <a:rPr lang="zh-CN" altLang="en-US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绑核配置方法</a:t>
            </a:r>
            <a:endParaRPr lang="en-US" altLang="zh-CN" sz="1200" b="1" dirty="0" smtClean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、使用系统工具</a:t>
            </a:r>
            <a:r>
              <a:rPr lang="en-US" altLang="zh-CN" sz="1200" b="1" dirty="0" err="1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numactl</a:t>
            </a:r>
            <a:r>
              <a:rPr lang="zh-CN" altLang="en-US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设置</a:t>
            </a:r>
            <a:endParaRPr lang="en-US" altLang="zh-CN" sz="1200" b="1" dirty="0" smtClean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483855">
              <a:lnSpc>
                <a:spcPct val="150000"/>
              </a:lnSpc>
            </a:pP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numactl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 -C 0-15 process name</a:t>
            </a:r>
          </a:p>
          <a:p>
            <a:pPr defTabSz="483855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-C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Core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scope</a:t>
            </a:r>
            <a:endParaRPr lang="en-US" altLang="zh-CN" sz="1200" b="1" dirty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r>
              <a:rPr lang="zh-CN" altLang="en-US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、在代码中调用亲和性设置参数</a:t>
            </a:r>
            <a:endParaRPr lang="en-US" altLang="zh-CN" sz="1200" b="1" dirty="0" smtClean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int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sched_setaffinity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(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pid_t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pid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size_t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cpusetsize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cpu_set_t</a:t>
            </a:r>
            <a:r>
              <a:rPr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 *mask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)</a:t>
            </a:r>
            <a:endParaRPr lang="en-US" altLang="zh-CN" sz="1200" b="1" dirty="0" smtClean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b="1" dirty="0" smtClean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200" b="1" dirty="0" smtClean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、多数开源软件中提供了配置接口</a:t>
            </a:r>
            <a:endParaRPr lang="en-US" altLang="zh-CN" sz="1200" b="1" dirty="0" smtClean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nginx.conf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文件中</a:t>
            </a:r>
            <a:r>
              <a:rPr lang="en-US" altLang="zh-CN" sz="12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worker_cpu_affinity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Helvetica Neue"/>
              </a:rPr>
              <a:t>参数</a:t>
            </a:r>
            <a:endParaRPr lang="zh-CN" altLang="en-US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Helvetica Neue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2372121" y="3615060"/>
            <a:ext cx="2818881" cy="2117102"/>
            <a:chOff x="6089140" y="3114168"/>
            <a:chExt cx="3122120" cy="2344853"/>
          </a:xfrm>
        </p:grpSpPr>
        <p:cxnSp>
          <p:nvCxnSpPr>
            <p:cNvPr id="112" name="直接箭头连接符 111"/>
            <p:cNvCxnSpPr>
              <a:stCxn id="154" idx="3"/>
            </p:cNvCxnSpPr>
            <p:nvPr/>
          </p:nvCxnSpPr>
          <p:spPr>
            <a:xfrm>
              <a:off x="6089140" y="3709395"/>
              <a:ext cx="882621" cy="5962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>
              <a:stCxn id="159" idx="3"/>
            </p:cNvCxnSpPr>
            <p:nvPr/>
          </p:nvCxnSpPr>
          <p:spPr>
            <a:xfrm>
              <a:off x="6089140" y="4304623"/>
              <a:ext cx="882621" cy="11543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/>
            <p:cNvCxnSpPr>
              <a:stCxn id="164" idx="3"/>
            </p:cNvCxnSpPr>
            <p:nvPr/>
          </p:nvCxnSpPr>
          <p:spPr>
            <a:xfrm flipV="1">
              <a:off x="6089140" y="3114168"/>
              <a:ext cx="882621" cy="23448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/>
            <p:nvPr/>
          </p:nvCxnSpPr>
          <p:spPr>
            <a:xfrm>
              <a:off x="8160582" y="3709395"/>
              <a:ext cx="105067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/>
            <p:nvPr/>
          </p:nvCxnSpPr>
          <p:spPr>
            <a:xfrm>
              <a:off x="8160582" y="4305667"/>
              <a:ext cx="105067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/>
            <p:nvPr/>
          </p:nvCxnSpPr>
          <p:spPr>
            <a:xfrm>
              <a:off x="8160582" y="5459021"/>
              <a:ext cx="105067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>
              <a:stCxn id="149" idx="3"/>
            </p:cNvCxnSpPr>
            <p:nvPr/>
          </p:nvCxnSpPr>
          <p:spPr>
            <a:xfrm>
              <a:off x="6089140" y="3114168"/>
              <a:ext cx="882621" cy="5952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>
              <a:stCxn id="164" idx="3"/>
            </p:cNvCxnSpPr>
            <p:nvPr/>
          </p:nvCxnSpPr>
          <p:spPr>
            <a:xfrm flipV="1">
              <a:off x="6089140" y="4305667"/>
              <a:ext cx="882621" cy="11533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/>
            <p:cNvCxnSpPr>
              <a:stCxn id="159" idx="3"/>
            </p:cNvCxnSpPr>
            <p:nvPr/>
          </p:nvCxnSpPr>
          <p:spPr>
            <a:xfrm>
              <a:off x="6089140" y="4304623"/>
              <a:ext cx="882621" cy="10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/>
            <p:cNvCxnSpPr>
              <a:stCxn id="154" idx="3"/>
            </p:cNvCxnSpPr>
            <p:nvPr/>
          </p:nvCxnSpPr>
          <p:spPr>
            <a:xfrm>
              <a:off x="6089140" y="3709395"/>
              <a:ext cx="882621" cy="17496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/>
            <p:cNvCxnSpPr>
              <a:stCxn id="149" idx="3"/>
            </p:cNvCxnSpPr>
            <p:nvPr/>
          </p:nvCxnSpPr>
          <p:spPr>
            <a:xfrm>
              <a:off x="6089140" y="3114168"/>
              <a:ext cx="8826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/>
            <p:nvPr/>
          </p:nvCxnSpPr>
          <p:spPr>
            <a:xfrm>
              <a:off x="8160582" y="3114168"/>
              <a:ext cx="105067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/>
            <p:cNvCxnSpPr/>
            <p:nvPr/>
          </p:nvCxnSpPr>
          <p:spPr>
            <a:xfrm>
              <a:off x="8160582" y="3114168"/>
              <a:ext cx="1050678" cy="5952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/>
            <p:cNvCxnSpPr/>
            <p:nvPr/>
          </p:nvCxnSpPr>
          <p:spPr>
            <a:xfrm>
              <a:off x="8160582" y="3114168"/>
              <a:ext cx="1050678" cy="11914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/>
            <p:nvPr/>
          </p:nvCxnSpPr>
          <p:spPr>
            <a:xfrm>
              <a:off x="8160582" y="3114168"/>
              <a:ext cx="1050678" cy="23448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/>
            <p:cNvCxnSpPr/>
            <p:nvPr/>
          </p:nvCxnSpPr>
          <p:spPr>
            <a:xfrm flipV="1">
              <a:off x="8160582" y="3114168"/>
              <a:ext cx="1050678" cy="5952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/>
            <p:cNvCxnSpPr/>
            <p:nvPr/>
          </p:nvCxnSpPr>
          <p:spPr>
            <a:xfrm>
              <a:off x="8160582" y="3709395"/>
              <a:ext cx="1050678" cy="5962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/>
            <p:nvPr/>
          </p:nvCxnSpPr>
          <p:spPr>
            <a:xfrm>
              <a:off x="8160582" y="3709395"/>
              <a:ext cx="1050678" cy="17496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箭头连接符 130"/>
            <p:cNvCxnSpPr/>
            <p:nvPr/>
          </p:nvCxnSpPr>
          <p:spPr>
            <a:xfrm flipV="1">
              <a:off x="8160582" y="3709395"/>
              <a:ext cx="1050678" cy="5962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flipV="1">
              <a:off x="8160582" y="3114168"/>
              <a:ext cx="1050678" cy="11914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/>
            <p:cNvCxnSpPr/>
            <p:nvPr/>
          </p:nvCxnSpPr>
          <p:spPr>
            <a:xfrm>
              <a:off x="8160582" y="4305667"/>
              <a:ext cx="1050678" cy="11533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 flipV="1">
              <a:off x="8160582" y="4305667"/>
              <a:ext cx="1050678" cy="11533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箭头连接符 139"/>
            <p:cNvCxnSpPr/>
            <p:nvPr/>
          </p:nvCxnSpPr>
          <p:spPr>
            <a:xfrm flipV="1">
              <a:off x="8160582" y="3709395"/>
              <a:ext cx="1050678" cy="17496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/>
            <p:nvPr/>
          </p:nvCxnSpPr>
          <p:spPr>
            <a:xfrm flipV="1">
              <a:off x="8160582" y="3114168"/>
              <a:ext cx="1050678" cy="23448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文本框 336"/>
          <p:cNvSpPr txBox="1"/>
          <p:nvPr/>
        </p:nvSpPr>
        <p:spPr>
          <a:xfrm>
            <a:off x="1975436" y="2983092"/>
            <a:ext cx="16187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12"/>
            <a:r>
              <a:rPr lang="zh-CN" altLang="en-US" dirty="0">
                <a:solidFill>
                  <a:srgbClr val="15B0E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中断处理</a:t>
            </a:r>
            <a:endParaRPr lang="en-US" altLang="zh-CN" dirty="0">
              <a:solidFill>
                <a:srgbClr val="15B0E8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 defTabSz="914112"/>
            <a:r>
              <a:rPr lang="zh-CN" altLang="en-US" dirty="0">
                <a:solidFill>
                  <a:srgbClr val="15B0E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第</a:t>
            </a:r>
            <a:r>
              <a:rPr lang="en-US" altLang="zh-CN" dirty="0">
                <a:solidFill>
                  <a:srgbClr val="15B0E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dirty="0">
                <a:solidFill>
                  <a:srgbClr val="15B0E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次内存</a:t>
            </a:r>
            <a:r>
              <a:rPr lang="en-US" altLang="zh-CN" dirty="0">
                <a:solidFill>
                  <a:srgbClr val="15B0E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copy</a:t>
            </a:r>
            <a:endParaRPr lang="zh-CN" altLang="en-US" dirty="0">
              <a:solidFill>
                <a:srgbClr val="15B0E8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3" name="文本框 337"/>
          <p:cNvSpPr txBox="1"/>
          <p:nvPr/>
        </p:nvSpPr>
        <p:spPr>
          <a:xfrm>
            <a:off x="3912991" y="2983092"/>
            <a:ext cx="16187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12"/>
            <a:r>
              <a:rPr lang="en-US" altLang="zh-CN" dirty="0" err="1" smtClean="0">
                <a:solidFill>
                  <a:srgbClr val="78000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nginx</a:t>
            </a:r>
            <a:r>
              <a:rPr lang="zh-CN" altLang="en-US" dirty="0" smtClean="0">
                <a:solidFill>
                  <a:srgbClr val="78000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进程</a:t>
            </a:r>
            <a:endParaRPr lang="en-US" altLang="zh-CN" dirty="0">
              <a:solidFill>
                <a:srgbClr val="78000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 defTabSz="914112"/>
            <a:r>
              <a:rPr lang="zh-CN" altLang="en-US" dirty="0">
                <a:solidFill>
                  <a:srgbClr val="78000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第</a:t>
            </a:r>
            <a:r>
              <a:rPr lang="en-US" altLang="zh-CN" dirty="0">
                <a:solidFill>
                  <a:srgbClr val="78000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r>
              <a:rPr lang="zh-CN" altLang="en-US" dirty="0">
                <a:solidFill>
                  <a:srgbClr val="78000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次内存</a:t>
            </a:r>
            <a:r>
              <a:rPr lang="en-US" altLang="zh-CN" dirty="0">
                <a:solidFill>
                  <a:srgbClr val="78000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copy</a:t>
            </a:r>
            <a:endParaRPr lang="zh-CN" altLang="en-US" dirty="0">
              <a:solidFill>
                <a:srgbClr val="78000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4" name="文本框 68"/>
          <p:cNvSpPr txBox="1"/>
          <p:nvPr/>
        </p:nvSpPr>
        <p:spPr>
          <a:xfrm>
            <a:off x="1211932" y="3541670"/>
            <a:ext cx="433887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rgbClr val="666666">
                    <a:lumMod val="90000"/>
                    <a:lumOff val="10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网口</a:t>
            </a:r>
            <a:r>
              <a:rPr lang="en-US" altLang="zh-CN" sz="1050" dirty="0">
                <a:solidFill>
                  <a:srgbClr val="666666">
                    <a:lumMod val="90000"/>
                    <a:lumOff val="10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endParaRPr lang="zh-CN" altLang="en-US" sz="1050" dirty="0">
              <a:solidFill>
                <a:srgbClr val="666666">
                  <a:lumMod val="90000"/>
                  <a:lumOff val="10000"/>
                </a:srgb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1691332" y="3484048"/>
            <a:ext cx="680789" cy="262023"/>
            <a:chOff x="2922494" y="2694651"/>
            <a:chExt cx="753036" cy="290596"/>
          </a:xfrm>
        </p:grpSpPr>
        <p:sp>
          <p:nvSpPr>
            <p:cNvPr id="146" name="矩形 145"/>
            <p:cNvSpPr/>
            <p:nvPr/>
          </p:nvSpPr>
          <p:spPr>
            <a:xfrm>
              <a:off x="2922494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3110753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3299012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3487271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691332" y="4021462"/>
            <a:ext cx="680789" cy="262023"/>
            <a:chOff x="2922494" y="2694651"/>
            <a:chExt cx="753036" cy="290596"/>
          </a:xfrm>
        </p:grpSpPr>
        <p:sp>
          <p:nvSpPr>
            <p:cNvPr id="151" name="矩形 150"/>
            <p:cNvSpPr/>
            <p:nvPr/>
          </p:nvSpPr>
          <p:spPr>
            <a:xfrm>
              <a:off x="2922494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3110753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3299012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3487271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691332" y="4558877"/>
            <a:ext cx="680789" cy="262023"/>
            <a:chOff x="2922494" y="2694651"/>
            <a:chExt cx="753036" cy="290596"/>
          </a:xfrm>
        </p:grpSpPr>
        <p:sp>
          <p:nvSpPr>
            <p:cNvPr id="156" name="矩形 155"/>
            <p:cNvSpPr/>
            <p:nvPr/>
          </p:nvSpPr>
          <p:spPr>
            <a:xfrm>
              <a:off x="2922494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3110753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3299012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3487271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1691332" y="5601150"/>
            <a:ext cx="680789" cy="262023"/>
            <a:chOff x="2922494" y="2694651"/>
            <a:chExt cx="753036" cy="290596"/>
          </a:xfrm>
        </p:grpSpPr>
        <p:sp>
          <p:nvSpPr>
            <p:cNvPr id="161" name="矩形 160"/>
            <p:cNvSpPr/>
            <p:nvPr/>
          </p:nvSpPr>
          <p:spPr>
            <a:xfrm>
              <a:off x="2922494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3110753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3299012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  <p:sp>
          <p:nvSpPr>
            <p:cNvPr id="164" name="矩形 163"/>
            <p:cNvSpPr/>
            <p:nvPr/>
          </p:nvSpPr>
          <p:spPr>
            <a:xfrm>
              <a:off x="3487271" y="2694651"/>
              <a:ext cx="188259" cy="29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rot="0" spcFirstLastPara="0" vert="horz" wrap="square" lIns="50780" tIns="50780" rIns="50780" bIns="507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endParaRPr>
            </a:p>
          </p:txBody>
        </p:sp>
      </p:grpSp>
      <p:sp>
        <p:nvSpPr>
          <p:cNvPr id="165" name="矩形 164"/>
          <p:cNvSpPr/>
          <p:nvPr/>
        </p:nvSpPr>
        <p:spPr>
          <a:xfrm>
            <a:off x="3169017" y="3484048"/>
            <a:ext cx="1073355" cy="262023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内核进程</a:t>
            </a:r>
            <a:r>
              <a:rPr lang="en-US" altLang="zh-CN" sz="11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1</a:t>
            </a:r>
            <a:endParaRPr lang="zh-CN" altLang="en-US" sz="1100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5191002" y="3484048"/>
            <a:ext cx="1320736" cy="262023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12"/>
            <a:r>
              <a:rPr lang="en-US" altLang="zh-CN" sz="1100" dirty="0" err="1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Nginx</a:t>
            </a:r>
            <a:r>
              <a:rPr lang="zh-CN" altLang="en-US" sz="11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业务进程</a:t>
            </a:r>
            <a:r>
              <a:rPr lang="en-US" altLang="zh-CN" sz="11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1</a:t>
            </a:r>
            <a:endParaRPr lang="zh-CN" altLang="en-US" sz="1100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3169017" y="4021462"/>
            <a:ext cx="1073355" cy="262023"/>
          </a:xfrm>
          <a:prstGeom prst="rect">
            <a:avLst/>
          </a:prstGeom>
          <a:solidFill>
            <a:srgbClr val="595757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内核进程</a:t>
            </a:r>
            <a:r>
              <a:rPr lang="en-US" altLang="zh-CN" sz="11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2</a:t>
            </a:r>
            <a:endParaRPr lang="zh-CN" altLang="en-US" sz="11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5191002" y="4021462"/>
            <a:ext cx="1320736" cy="262023"/>
          </a:xfrm>
          <a:prstGeom prst="rect">
            <a:avLst/>
          </a:prstGeom>
          <a:solidFill>
            <a:srgbClr val="595757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12"/>
            <a:r>
              <a:rPr lang="en-US" altLang="zh-CN" sz="1100" dirty="0" err="1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Nginx</a:t>
            </a:r>
            <a:r>
              <a:rPr lang="zh-CN" altLang="en-US" sz="11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业务进程</a:t>
            </a:r>
            <a:r>
              <a:rPr lang="en-US" altLang="zh-CN" sz="11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2</a:t>
            </a:r>
            <a:endParaRPr lang="zh-CN" altLang="en-US" sz="11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3169017" y="4559819"/>
            <a:ext cx="1073355" cy="262023"/>
          </a:xfrm>
          <a:prstGeom prst="rect">
            <a:avLst/>
          </a:prstGeom>
          <a:solidFill>
            <a:srgbClr val="898989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内核进程</a:t>
            </a:r>
            <a:r>
              <a:rPr lang="en-US" altLang="zh-CN" sz="11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3</a:t>
            </a:r>
            <a:endParaRPr lang="zh-CN" altLang="en-US" sz="11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5191002" y="4559819"/>
            <a:ext cx="1320736" cy="262023"/>
          </a:xfrm>
          <a:prstGeom prst="rect">
            <a:avLst/>
          </a:prstGeom>
          <a:solidFill>
            <a:srgbClr val="898989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12"/>
            <a:r>
              <a:rPr lang="en-US" altLang="zh-CN" sz="1100" dirty="0" err="1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Nginx</a:t>
            </a:r>
            <a:r>
              <a:rPr lang="zh-CN" altLang="en-US" sz="11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业务进程</a:t>
            </a:r>
            <a:r>
              <a:rPr lang="en-US" altLang="zh-CN" sz="11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3</a:t>
            </a:r>
            <a:endParaRPr lang="zh-CN" altLang="en-US" sz="11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3169017" y="5601150"/>
            <a:ext cx="1073355" cy="262023"/>
          </a:xfrm>
          <a:prstGeom prst="rect">
            <a:avLst/>
          </a:prstGeom>
          <a:solidFill>
            <a:srgbClr val="B5B5B5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内核进程</a:t>
            </a:r>
            <a:r>
              <a:rPr lang="en-US" altLang="zh-CN" sz="11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</a:t>
            </a:r>
            <a:endParaRPr lang="zh-CN" altLang="en-US" sz="1100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5191002" y="5601150"/>
            <a:ext cx="1320736" cy="262023"/>
          </a:xfrm>
          <a:prstGeom prst="rect">
            <a:avLst/>
          </a:prstGeom>
          <a:solidFill>
            <a:srgbClr val="B5B5B5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12"/>
            <a:r>
              <a:rPr lang="zh-CN" altLang="en-US" sz="11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应用程序内存</a:t>
            </a:r>
          </a:p>
        </p:txBody>
      </p:sp>
      <p:sp>
        <p:nvSpPr>
          <p:cNvPr id="173" name="文本框 69"/>
          <p:cNvSpPr txBox="1"/>
          <p:nvPr/>
        </p:nvSpPr>
        <p:spPr>
          <a:xfrm>
            <a:off x="1211932" y="4075338"/>
            <a:ext cx="433887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rgbClr val="666666">
                    <a:lumMod val="90000"/>
                    <a:lumOff val="10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网口</a:t>
            </a:r>
            <a:r>
              <a:rPr lang="en-US" altLang="zh-CN" sz="1050" dirty="0">
                <a:solidFill>
                  <a:srgbClr val="666666">
                    <a:lumMod val="90000"/>
                    <a:lumOff val="10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endParaRPr lang="zh-CN" altLang="en-US" sz="1050" dirty="0">
              <a:solidFill>
                <a:srgbClr val="666666">
                  <a:lumMod val="90000"/>
                  <a:lumOff val="10000"/>
                </a:srgb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4" name="文本框 68"/>
          <p:cNvSpPr txBox="1"/>
          <p:nvPr/>
        </p:nvSpPr>
        <p:spPr>
          <a:xfrm>
            <a:off x="1211931" y="4602597"/>
            <a:ext cx="433887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rgbClr val="666666">
                    <a:lumMod val="90000"/>
                    <a:lumOff val="10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网口</a:t>
            </a:r>
            <a:r>
              <a:rPr lang="en-US" altLang="zh-CN" sz="1050" dirty="0">
                <a:solidFill>
                  <a:srgbClr val="666666">
                    <a:lumMod val="90000"/>
                    <a:lumOff val="10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endParaRPr lang="zh-CN" altLang="en-US" sz="1050" dirty="0">
              <a:solidFill>
                <a:srgbClr val="666666">
                  <a:lumMod val="90000"/>
                  <a:lumOff val="10000"/>
                </a:srgb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5" name="文本框 68"/>
          <p:cNvSpPr txBox="1"/>
          <p:nvPr/>
        </p:nvSpPr>
        <p:spPr>
          <a:xfrm>
            <a:off x="1211930" y="5651370"/>
            <a:ext cx="4338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rgbClr val="666666">
                    <a:lumMod val="90000"/>
                    <a:lumOff val="10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网口</a:t>
            </a:r>
            <a:r>
              <a:rPr lang="en-US" altLang="zh-CN" sz="1050" dirty="0">
                <a:solidFill>
                  <a:srgbClr val="666666">
                    <a:lumMod val="90000"/>
                    <a:lumOff val="10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</a:t>
            </a:r>
            <a:endParaRPr lang="zh-CN" altLang="en-US" sz="1050" dirty="0">
              <a:solidFill>
                <a:srgbClr val="666666">
                  <a:lumMod val="90000"/>
                  <a:lumOff val="10000"/>
                </a:srgb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6" name="文本框 68"/>
          <p:cNvSpPr txBox="1"/>
          <p:nvPr/>
        </p:nvSpPr>
        <p:spPr>
          <a:xfrm>
            <a:off x="1751438" y="5021741"/>
            <a:ext cx="620683" cy="411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39"/>
              </a:lnSpc>
            </a:pPr>
            <a:r>
              <a:rPr lang="en-US" altLang="zh-CN" sz="1050" b="1" dirty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……</a:t>
            </a:r>
            <a:endParaRPr lang="zh-CN" altLang="en-US" sz="1050" b="1" dirty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7" name="文本框 68"/>
          <p:cNvSpPr txBox="1"/>
          <p:nvPr/>
        </p:nvSpPr>
        <p:spPr>
          <a:xfrm>
            <a:off x="3561748" y="5044821"/>
            <a:ext cx="620683" cy="411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39"/>
              </a:lnSpc>
            </a:pPr>
            <a:r>
              <a:rPr lang="en-US" altLang="zh-CN" sz="1050" b="1" dirty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……</a:t>
            </a:r>
            <a:endParaRPr lang="zh-CN" altLang="en-US" sz="1050" b="1" dirty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8" name="文本框 68"/>
          <p:cNvSpPr txBox="1"/>
          <p:nvPr/>
        </p:nvSpPr>
        <p:spPr>
          <a:xfrm>
            <a:off x="5723162" y="5025303"/>
            <a:ext cx="620683" cy="411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39"/>
              </a:lnSpc>
            </a:pPr>
            <a:r>
              <a:rPr lang="en-US" altLang="zh-CN" sz="1050" b="1" dirty="0">
                <a:solidFill>
                  <a:srgbClr val="1D1D1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……</a:t>
            </a:r>
            <a:endParaRPr lang="zh-CN" altLang="en-US" sz="1050" b="1" dirty="0">
              <a:solidFill>
                <a:srgbClr val="1D1D1A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6701682" y="3484048"/>
            <a:ext cx="594466" cy="262023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12"/>
            <a:r>
              <a:rPr lang="en-US" altLang="zh-CN" sz="7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NUMA Node0</a:t>
            </a:r>
            <a:endParaRPr lang="zh-CN" altLang="en-US" sz="700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6730516" y="4021462"/>
            <a:ext cx="565632" cy="262023"/>
          </a:xfrm>
          <a:prstGeom prst="rect">
            <a:avLst/>
          </a:prstGeom>
          <a:solidFill>
            <a:srgbClr val="595757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12"/>
            <a:r>
              <a:rPr lang="en-US" altLang="zh-CN" sz="7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NUMA Node1</a:t>
            </a:r>
            <a:endParaRPr lang="zh-CN" altLang="en-US" sz="7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6730516" y="4559819"/>
            <a:ext cx="565632" cy="262023"/>
          </a:xfrm>
          <a:prstGeom prst="rect">
            <a:avLst/>
          </a:prstGeom>
          <a:solidFill>
            <a:srgbClr val="898989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12"/>
            <a:r>
              <a:rPr lang="en-US" altLang="zh-CN" sz="700" dirty="0">
                <a:solidFill>
                  <a:srgbClr val="EBEBEB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NUMA Node2</a:t>
            </a:r>
            <a:endParaRPr lang="zh-CN" altLang="en-US" sz="7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6730516" y="5601693"/>
            <a:ext cx="565632" cy="262023"/>
          </a:xfrm>
          <a:prstGeom prst="rect">
            <a:avLst/>
          </a:prstGeom>
          <a:solidFill>
            <a:srgbClr val="B5B5B5"/>
          </a:solidFill>
          <a:ln w="12700">
            <a:solidFill>
              <a:schemeClr val="bg1"/>
            </a:solidFill>
            <a:miter lim="400000"/>
          </a:ln>
        </p:spPr>
        <p:txBody>
          <a:bodyPr rot="0" spcFirstLastPara="0" vert="horz" wrap="square" lIns="50780" tIns="50780" rIns="50780" bIns="50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12"/>
            <a:r>
              <a:rPr lang="en-US" altLang="zh-CN" sz="700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PingFang-SC-Medium"/>
              </a:rPr>
              <a:t>NUMA Node3</a:t>
            </a:r>
            <a:endParaRPr lang="zh-CN" altLang="en-US" sz="700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cxnSp>
        <p:nvCxnSpPr>
          <p:cNvPr id="183" name="直接箭头连接符 182"/>
          <p:cNvCxnSpPr>
            <a:endCxn id="165" idx="1"/>
          </p:cNvCxnSpPr>
          <p:nvPr/>
        </p:nvCxnSpPr>
        <p:spPr>
          <a:xfrm>
            <a:off x="2372121" y="3615059"/>
            <a:ext cx="796896" cy="0"/>
          </a:xfrm>
          <a:prstGeom prst="straightConnector1">
            <a:avLst/>
          </a:prstGeom>
          <a:ln w="28575"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/>
          <p:cNvCxnSpPr>
            <a:stCxn id="154" idx="3"/>
            <a:endCxn id="167" idx="1"/>
          </p:cNvCxnSpPr>
          <p:nvPr/>
        </p:nvCxnSpPr>
        <p:spPr>
          <a:xfrm>
            <a:off x="2372120" y="4152474"/>
            <a:ext cx="796897" cy="0"/>
          </a:xfrm>
          <a:prstGeom prst="straightConnector1">
            <a:avLst/>
          </a:prstGeom>
          <a:ln w="28575"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/>
          <p:cNvCxnSpPr>
            <a:stCxn id="159" idx="3"/>
            <a:endCxn id="169" idx="1"/>
          </p:cNvCxnSpPr>
          <p:nvPr/>
        </p:nvCxnSpPr>
        <p:spPr>
          <a:xfrm>
            <a:off x="2372120" y="4689889"/>
            <a:ext cx="796897" cy="942"/>
          </a:xfrm>
          <a:prstGeom prst="straightConnector1">
            <a:avLst/>
          </a:prstGeom>
          <a:ln w="28575"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/>
          <p:cNvCxnSpPr/>
          <p:nvPr/>
        </p:nvCxnSpPr>
        <p:spPr>
          <a:xfrm>
            <a:off x="2372121" y="5732161"/>
            <a:ext cx="796896" cy="0"/>
          </a:xfrm>
          <a:prstGeom prst="straightConnector1">
            <a:avLst/>
          </a:prstGeom>
          <a:ln w="28575"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/>
          <p:cNvCxnSpPr>
            <a:stCxn id="165" idx="3"/>
          </p:cNvCxnSpPr>
          <p:nvPr/>
        </p:nvCxnSpPr>
        <p:spPr>
          <a:xfrm>
            <a:off x="4242373" y="3615059"/>
            <a:ext cx="834317" cy="0"/>
          </a:xfrm>
          <a:prstGeom prst="straightConnector1">
            <a:avLst/>
          </a:prstGeom>
          <a:ln w="28575"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/>
          <p:cNvCxnSpPr>
            <a:stCxn id="167" idx="3"/>
          </p:cNvCxnSpPr>
          <p:nvPr/>
        </p:nvCxnSpPr>
        <p:spPr>
          <a:xfrm>
            <a:off x="4242373" y="4152474"/>
            <a:ext cx="834317" cy="0"/>
          </a:xfrm>
          <a:prstGeom prst="straightConnector1">
            <a:avLst/>
          </a:prstGeom>
          <a:ln w="28575"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/>
          <p:cNvCxnSpPr>
            <a:stCxn id="169" idx="3"/>
          </p:cNvCxnSpPr>
          <p:nvPr/>
        </p:nvCxnSpPr>
        <p:spPr>
          <a:xfrm>
            <a:off x="4242373" y="4690830"/>
            <a:ext cx="834317" cy="0"/>
          </a:xfrm>
          <a:prstGeom prst="straightConnector1">
            <a:avLst/>
          </a:prstGeom>
          <a:ln w="28575"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/>
          <p:cNvCxnSpPr/>
          <p:nvPr/>
        </p:nvCxnSpPr>
        <p:spPr>
          <a:xfrm>
            <a:off x="4242372" y="5731890"/>
            <a:ext cx="834318" cy="543"/>
          </a:xfrm>
          <a:prstGeom prst="straightConnector1">
            <a:avLst/>
          </a:prstGeom>
          <a:ln w="28575">
            <a:solidFill>
              <a:srgbClr val="C81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矩形 190"/>
          <p:cNvSpPr/>
          <p:nvPr/>
        </p:nvSpPr>
        <p:spPr>
          <a:xfrm>
            <a:off x="1106267" y="3427145"/>
            <a:ext cx="5495303" cy="390633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400000"/>
          </a:ln>
        </p:spPr>
        <p:txBody>
          <a:bodyPr lIns="50780" tIns="50780" rIns="50780" bIns="50780" rtlCol="0" anchor="ctr"/>
          <a:lstStyle/>
          <a:p>
            <a:pPr algn="ctr" defTabSz="914112"/>
            <a:endParaRPr lang="zh-CN" altLang="en-US" sz="24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1106268" y="3960813"/>
            <a:ext cx="5495302" cy="390633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400000"/>
          </a:ln>
        </p:spPr>
        <p:txBody>
          <a:bodyPr lIns="50780" tIns="50780" rIns="50780" bIns="50780" rtlCol="0" anchor="ctr"/>
          <a:lstStyle/>
          <a:p>
            <a:pPr algn="ctr" defTabSz="914112"/>
            <a:endParaRPr lang="zh-CN" altLang="en-US" sz="24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1106268" y="4488072"/>
            <a:ext cx="5495302" cy="390633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400000"/>
          </a:ln>
        </p:spPr>
        <p:txBody>
          <a:bodyPr lIns="50780" tIns="50780" rIns="50780" bIns="50780" rtlCol="0" anchor="ctr"/>
          <a:lstStyle/>
          <a:p>
            <a:pPr algn="ctr" defTabSz="914112"/>
            <a:endParaRPr lang="zh-CN" altLang="en-US" sz="24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1104117" y="5536845"/>
            <a:ext cx="5497453" cy="390633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400000"/>
          </a:ln>
        </p:spPr>
        <p:txBody>
          <a:bodyPr lIns="50780" tIns="50780" rIns="50780" bIns="50780" rtlCol="0" anchor="ctr"/>
          <a:lstStyle/>
          <a:p>
            <a:pPr algn="ctr" defTabSz="914112"/>
            <a:endParaRPr lang="zh-CN" altLang="en-US" sz="2400" dirty="0">
              <a:solidFill>
                <a:srgbClr val="EBEBEB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PingFang-SC-Medium"/>
            </a:endParaRPr>
          </a:p>
        </p:txBody>
      </p:sp>
      <p:sp>
        <p:nvSpPr>
          <p:cNvPr id="201" name="右箭头 200"/>
          <p:cNvSpPr/>
          <p:nvPr/>
        </p:nvSpPr>
        <p:spPr bwMode="auto">
          <a:xfrm>
            <a:off x="778920" y="3492382"/>
            <a:ext cx="390236" cy="260158"/>
          </a:xfrm>
          <a:prstGeom prst="rightArrow">
            <a:avLst/>
          </a:prstGeom>
          <a:solidFill>
            <a:srgbClr val="C7000B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</a:pPr>
            <a:endParaRPr lang="zh-CN" altLang="en-US" sz="80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 animBg="1"/>
      <p:bldP spid="193" grpId="0" animBg="1"/>
      <p:bldP spid="1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 bwMode="auto">
          <a:xfrm>
            <a:off x="550862" y="1268413"/>
            <a:ext cx="11090276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j-lt"/>
                <a:ea typeface="+mn-ea"/>
              </a:rPr>
              <a:t>基于鲲鹏技术优势构建加速库，实现软硬加速互补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82396" y="1558469"/>
            <a:ext cx="9827209" cy="4460198"/>
            <a:chOff x="1182396" y="1391502"/>
            <a:chExt cx="9827209" cy="4460198"/>
          </a:xfrm>
        </p:grpSpPr>
        <p:sp>
          <p:nvSpPr>
            <p:cNvPr id="49" name="文本框 167"/>
            <p:cNvSpPr txBox="1"/>
            <p:nvPr/>
          </p:nvSpPr>
          <p:spPr>
            <a:xfrm>
              <a:off x="2886628" y="1391502"/>
              <a:ext cx="6418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034"/>
              <a:r>
                <a:rPr lang="zh-CN" altLang="en-US" sz="1800" b="1" dirty="0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针对四类业务提供</a:t>
              </a:r>
              <a:r>
                <a:rPr lang="en-US" altLang="zh-CN" sz="1800" b="1" dirty="0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800" b="1" dirty="0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大加速库，典型场景</a:t>
              </a:r>
              <a:r>
                <a:rPr lang="en-US" altLang="zh-CN" sz="1800" b="1" dirty="0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10%-100%</a:t>
              </a:r>
              <a:r>
                <a:rPr lang="zh-CN" altLang="en-US" sz="1800" b="1" dirty="0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性能提升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182396" y="1841587"/>
              <a:ext cx="9827209" cy="4010113"/>
              <a:chOff x="1259246" y="1841587"/>
              <a:chExt cx="9827209" cy="4010113"/>
            </a:xfrm>
          </p:grpSpPr>
          <p:sp>
            <p:nvSpPr>
              <p:cNvPr id="31" name="矩形 30"/>
              <p:cNvSpPr/>
              <p:nvPr/>
            </p:nvSpPr>
            <p:spPr bwMode="auto">
              <a:xfrm>
                <a:off x="1259246" y="5406104"/>
                <a:ext cx="9827209" cy="44559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34" fontAlgn="base">
                  <a:buClr>
                    <a:srgbClr val="CC9900"/>
                  </a:buClr>
                </a:pPr>
                <a:r>
                  <a:rPr lang="en-US" altLang="zh-CN" sz="1400" dirty="0" err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Kunpeng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1259246" y="4852232"/>
                <a:ext cx="9827209" cy="44559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34" fontAlgn="base">
                  <a:buClr>
                    <a:srgbClr val="CC9900"/>
                  </a:buClr>
                </a:pPr>
                <a:r>
                  <a:rPr lang="en-US" altLang="zh-CN" sz="1400" dirty="0" err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openEuler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59246" y="1841587"/>
                <a:ext cx="9827209" cy="2902369"/>
              </a:xfrm>
              <a:prstGeom prst="rect">
                <a:avLst/>
              </a:prstGeom>
              <a:noFill/>
              <a:ln w="38100">
                <a:solidFill>
                  <a:srgbClr val="F7A6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034"/>
                <a:endParaRPr lang="zh-CN" altLang="en-US" sz="1200">
                  <a:solidFill>
                    <a:srgbClr val="66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588114" y="2038883"/>
                <a:ext cx="9169472" cy="2507776"/>
                <a:chOff x="1590364" y="2044360"/>
                <a:chExt cx="9169472" cy="2507776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1590364" y="2044360"/>
                  <a:ext cx="1987035" cy="2507776"/>
                  <a:chOff x="1590364" y="2044360"/>
                  <a:chExt cx="1987035" cy="2507776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1590364" y="3929240"/>
                    <a:ext cx="1987035" cy="622896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 err="1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Hyerscan</a:t>
                    </a:r>
                    <a:endParaRPr lang="zh-CN" altLang="en-US" sz="1400" dirty="0">
                      <a:solidFill>
                        <a:srgbClr val="1D1D1A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1590364" y="3026589"/>
                    <a:ext cx="1987035" cy="622896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 err="1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glibc</a:t>
                    </a:r>
                    <a:endParaRPr lang="zh-CN" altLang="en-US" sz="1400" dirty="0">
                      <a:solidFill>
                        <a:srgbClr val="1D1D1A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1" name="文本框 237"/>
                  <p:cNvSpPr txBox="1"/>
                  <p:nvPr/>
                </p:nvSpPr>
                <p:spPr>
                  <a:xfrm>
                    <a:off x="2029883" y="2044360"/>
                    <a:ext cx="11079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914034"/>
                    <a:r>
                      <a:rPr lang="zh-CN" altLang="en-US" sz="1800" b="1" dirty="0">
                        <a:solidFill>
                          <a:srgbClr val="1D1D1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基础加速</a:t>
                    </a: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1691650" y="2368275"/>
                    <a:ext cx="178446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defTabSz="914034"/>
                    <a:r>
                      <a:rPr lang="zh-CN" altLang="zh-CN" sz="1800" b="1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性能提升</a:t>
                    </a:r>
                    <a:r>
                      <a:rPr lang="en-US" altLang="zh-CN" sz="1800" b="1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&gt;17%</a:t>
                    </a:r>
                    <a:endParaRPr lang="zh-CN" altLang="zh-CN" sz="1800" b="1" dirty="0">
                      <a:solidFill>
                        <a:srgbClr val="C7000B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3984510" y="2044360"/>
                  <a:ext cx="1987034" cy="2485354"/>
                  <a:chOff x="4042647" y="2044360"/>
                  <a:chExt cx="1987034" cy="2485354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4042647" y="3023489"/>
                    <a:ext cx="1987034" cy="390991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 err="1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gzip</a:t>
                    </a:r>
                    <a:r>
                      <a:rPr lang="en-US" altLang="zh-CN" sz="1400" dirty="0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/</a:t>
                    </a:r>
                    <a:r>
                      <a:rPr lang="en-US" altLang="zh-CN" sz="1400" dirty="0" err="1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zlib</a:t>
                    </a:r>
                    <a:endParaRPr lang="zh-CN" altLang="en-US" sz="1400" dirty="0">
                      <a:solidFill>
                        <a:srgbClr val="1D1D1A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4042647" y="3579292"/>
                    <a:ext cx="1987034" cy="390991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ZSTD</a:t>
                    </a:r>
                    <a:endParaRPr lang="zh-CN" altLang="en-US" sz="1400" dirty="0">
                      <a:solidFill>
                        <a:srgbClr val="1D1D1A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" name="矩形 43"/>
                  <p:cNvSpPr/>
                  <p:nvPr/>
                </p:nvSpPr>
                <p:spPr>
                  <a:xfrm>
                    <a:off x="4042647" y="4138723"/>
                    <a:ext cx="1987034" cy="390991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snappy</a:t>
                    </a:r>
                    <a:endParaRPr lang="zh-CN" altLang="en-US" sz="1400" dirty="0">
                      <a:solidFill>
                        <a:srgbClr val="1D1D1A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2" name="文本框 238"/>
                  <p:cNvSpPr txBox="1"/>
                  <p:nvPr/>
                </p:nvSpPr>
                <p:spPr>
                  <a:xfrm>
                    <a:off x="4482166" y="2044360"/>
                    <a:ext cx="11079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914034"/>
                    <a:r>
                      <a:rPr lang="zh-CN" altLang="en-US" sz="1800" b="1" dirty="0">
                        <a:solidFill>
                          <a:srgbClr val="1D1D1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压缩加速</a:t>
                    </a:r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4143933" y="2367801"/>
                    <a:ext cx="1784463" cy="5539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defTabSz="914034"/>
                    <a:r>
                      <a:rPr lang="zh-CN" altLang="zh-CN" sz="1800" b="1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性能提升</a:t>
                    </a:r>
                    <a:r>
                      <a:rPr lang="en-US" altLang="zh-CN" sz="1800" b="1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&gt;20%</a:t>
                    </a:r>
                  </a:p>
                  <a:p>
                    <a:pPr algn="ctr" defTabSz="914034"/>
                    <a:r>
                      <a:rPr lang="zh-CN" altLang="zh-CN" sz="1200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（</a:t>
                    </a:r>
                    <a:r>
                      <a:rPr lang="en-US" altLang="zh-CN" sz="1200" dirty="0" err="1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ceph</a:t>
                    </a:r>
                    <a:r>
                      <a:rPr lang="zh-CN" altLang="zh-CN" sz="1200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）</a:t>
                    </a:r>
                  </a:p>
                </p:txBody>
              </p:sp>
            </p:grpSp>
            <p:grpSp>
              <p:nvGrpSpPr>
                <p:cNvPr id="5" name="组合 4"/>
                <p:cNvGrpSpPr/>
                <p:nvPr/>
              </p:nvGrpSpPr>
              <p:grpSpPr>
                <a:xfrm>
                  <a:off x="6378655" y="2044360"/>
                  <a:ext cx="1987034" cy="2485354"/>
                  <a:chOff x="6355531" y="2044360"/>
                  <a:chExt cx="1987034" cy="2485354"/>
                </a:xfrm>
              </p:grpSpPr>
              <p:sp>
                <p:nvSpPr>
                  <p:cNvPr id="35" name="矩形 34"/>
                  <p:cNvSpPr/>
                  <p:nvPr/>
                </p:nvSpPr>
                <p:spPr>
                  <a:xfrm>
                    <a:off x="6355531" y="3020495"/>
                    <a:ext cx="1987034" cy="1509219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OpenSSL</a:t>
                    </a:r>
                    <a:endParaRPr lang="zh-CN" altLang="en-US" sz="1400" dirty="0">
                      <a:solidFill>
                        <a:srgbClr val="1D1D1A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3" name="文本框 239"/>
                  <p:cNvSpPr txBox="1"/>
                  <p:nvPr/>
                </p:nvSpPr>
                <p:spPr>
                  <a:xfrm>
                    <a:off x="6679634" y="2044360"/>
                    <a:ext cx="13388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914034"/>
                    <a:r>
                      <a:rPr lang="zh-CN" altLang="en-US" sz="1800" b="1" dirty="0">
                        <a:solidFill>
                          <a:srgbClr val="1D1D1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加解密加速</a:t>
                    </a: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6385483" y="2400172"/>
                    <a:ext cx="1927130" cy="5539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defTabSz="914034"/>
                    <a:r>
                      <a:rPr lang="zh-CN" altLang="zh-CN" sz="1800" b="1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性能提升</a:t>
                    </a:r>
                    <a:r>
                      <a:rPr lang="en-US" altLang="zh-CN" sz="1800" b="1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&gt;100%</a:t>
                    </a:r>
                  </a:p>
                  <a:p>
                    <a:pPr algn="ctr" defTabSz="914034"/>
                    <a:r>
                      <a:rPr lang="zh-CN" altLang="zh-CN" sz="1200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（</a:t>
                    </a:r>
                    <a:r>
                      <a:rPr lang="en-US" altLang="zh-CN" sz="1200" dirty="0" err="1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nginx</a:t>
                    </a:r>
                    <a:r>
                      <a:rPr lang="zh-CN" altLang="zh-CN" sz="1200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）</a:t>
                    </a:r>
                    <a:endParaRPr lang="zh-CN" altLang="en-US" sz="1200" dirty="0">
                      <a:solidFill>
                        <a:srgbClr val="C7000B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" name="组合 3"/>
                <p:cNvGrpSpPr/>
                <p:nvPr/>
              </p:nvGrpSpPr>
              <p:grpSpPr>
                <a:xfrm>
                  <a:off x="8772800" y="2044360"/>
                  <a:ext cx="1987036" cy="2485354"/>
                  <a:chOff x="8772800" y="2044360"/>
                  <a:chExt cx="1987036" cy="2485354"/>
                </a:xfrm>
              </p:grpSpPr>
              <p:sp>
                <p:nvSpPr>
                  <p:cNvPr id="38" name="矩形 37"/>
                  <p:cNvSpPr/>
                  <p:nvPr/>
                </p:nvSpPr>
                <p:spPr>
                  <a:xfrm>
                    <a:off x="8772800" y="4153186"/>
                    <a:ext cx="1987036" cy="376528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HMPP</a:t>
                    </a:r>
                    <a:endParaRPr lang="zh-CN" altLang="en-US" sz="1400" dirty="0">
                      <a:solidFill>
                        <a:srgbClr val="1D1D1A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8772800" y="3023489"/>
                    <a:ext cx="1987036" cy="381944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>
                        <a:latin typeface="微软雅黑" pitchFamily="34" charset="-122"/>
                        <a:ea typeface="微软雅黑" pitchFamily="34" charset="-122"/>
                      </a:rPr>
                      <a:t>X265</a:t>
                    </a:r>
                    <a:endParaRPr lang="zh-CN" altLang="en-US" sz="1400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>
                    <a:off x="8772800" y="3588338"/>
                    <a:ext cx="1987036" cy="381944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47970" tIns="0" rIns="4797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068250"/>
                    <a:r>
                      <a:rPr lang="en-US" altLang="zh-CN" sz="1400" dirty="0" err="1">
                        <a:solidFill>
                          <a:srgbClr val="1D1D1A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ffmpeg</a:t>
                    </a:r>
                    <a:endParaRPr lang="zh-CN" altLang="en-US" sz="1400" dirty="0">
                      <a:solidFill>
                        <a:srgbClr val="1D1D1A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4" name="文本框 240"/>
                  <p:cNvSpPr txBox="1"/>
                  <p:nvPr/>
                </p:nvSpPr>
                <p:spPr>
                  <a:xfrm>
                    <a:off x="9096904" y="2044360"/>
                    <a:ext cx="13388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914034"/>
                    <a:r>
                      <a:rPr lang="zh-CN" altLang="en-US" sz="1800" b="1" dirty="0">
                        <a:solidFill>
                          <a:srgbClr val="1D1D1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多媒体加速</a:t>
                    </a:r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8874087" y="2383434"/>
                    <a:ext cx="178446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defTabSz="914034"/>
                    <a:r>
                      <a:rPr lang="zh-CN" altLang="zh-CN" sz="1800" b="1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性能提升</a:t>
                    </a:r>
                    <a:r>
                      <a:rPr lang="en-US" altLang="zh-CN" sz="1800" b="1" dirty="0">
                        <a:solidFill>
                          <a:srgbClr val="C7000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&gt;10%</a:t>
                    </a:r>
                    <a:endParaRPr lang="zh-CN" altLang="zh-CN" sz="1800" b="1" dirty="0">
                      <a:solidFill>
                        <a:srgbClr val="C7000B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4992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 bwMode="auto">
          <a:xfrm>
            <a:off x="550862" y="1268413"/>
            <a:ext cx="5783110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1" name="矩形 190"/>
          <p:cNvSpPr/>
          <p:nvPr/>
        </p:nvSpPr>
        <p:spPr bwMode="auto">
          <a:xfrm>
            <a:off x="6594309" y="1268413"/>
            <a:ext cx="5046829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j-lt"/>
                <a:ea typeface="+mn-ea"/>
              </a:rPr>
              <a:t>软硬加速库相结合，构筑鲲鹏高性能软件栈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4" name="矩形 123"/>
          <p:cNvSpPr/>
          <p:nvPr/>
        </p:nvSpPr>
        <p:spPr>
          <a:xfrm>
            <a:off x="1637163" y="4121817"/>
            <a:ext cx="4259630" cy="1735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034"/>
            <a:r>
              <a:rPr lang="en-US" altLang="zh-CN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endParaRPr lang="zh-CN" altLang="en-US" sz="7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2087103" y="4885290"/>
            <a:ext cx="3679295" cy="84902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34"/>
            <a:r>
              <a:rPr lang="en-US" altLang="zh-CN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IO Die</a:t>
            </a:r>
          </a:p>
        </p:txBody>
      </p:sp>
      <p:sp>
        <p:nvSpPr>
          <p:cNvPr id="127" name="矩形 126"/>
          <p:cNvSpPr/>
          <p:nvPr/>
        </p:nvSpPr>
        <p:spPr>
          <a:xfrm>
            <a:off x="2649843" y="5060894"/>
            <a:ext cx="3087146" cy="57725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34"/>
            <a:r>
              <a:rPr lang="zh-CN" altLang="en-US" sz="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硬</a:t>
            </a:r>
            <a:endParaRPr lang="en-US" altLang="zh-CN" sz="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034"/>
            <a:r>
              <a:rPr lang="zh-CN" altLang="en-US" sz="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件</a:t>
            </a:r>
            <a:endParaRPr lang="en-US" altLang="zh-CN" sz="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034"/>
            <a:r>
              <a:rPr lang="zh-CN" altLang="en-US" sz="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加</a:t>
            </a:r>
            <a:endParaRPr lang="en-US" altLang="zh-CN" sz="7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034"/>
            <a:r>
              <a:rPr lang="zh-CN" altLang="en-US" sz="7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速</a:t>
            </a:r>
          </a:p>
        </p:txBody>
      </p:sp>
      <p:sp>
        <p:nvSpPr>
          <p:cNvPr id="128" name="矩形 127"/>
          <p:cNvSpPr/>
          <p:nvPr/>
        </p:nvSpPr>
        <p:spPr>
          <a:xfrm>
            <a:off x="1632959" y="3461455"/>
            <a:ext cx="4263834" cy="56102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Linux*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1632959" y="3716818"/>
            <a:ext cx="1367644" cy="3056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34"/>
            <a:r>
              <a:rPr lang="zh-CN" altLang="en-US" sz="9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硬加速</a:t>
            </a:r>
            <a:endParaRPr lang="en-US" altLang="zh-CN" sz="9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defTabSz="914034"/>
            <a:r>
              <a:rPr lang="zh-CN" altLang="en-US" sz="9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器使能</a:t>
            </a:r>
          </a:p>
        </p:txBody>
      </p:sp>
      <p:sp>
        <p:nvSpPr>
          <p:cNvPr id="131" name="矩形 130"/>
          <p:cNvSpPr/>
          <p:nvPr/>
        </p:nvSpPr>
        <p:spPr>
          <a:xfrm>
            <a:off x="3006471" y="3010153"/>
            <a:ext cx="1420104" cy="339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90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Gzip</a:t>
            </a:r>
            <a:r>
              <a:rPr lang="en-US" altLang="zh-CN" sz="9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90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zlib</a:t>
            </a:r>
            <a:r>
              <a:rPr lang="en-US" altLang="zh-CN" sz="9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</a:p>
          <a:p>
            <a:pPr algn="ctr" defTabSz="914034"/>
            <a:r>
              <a:rPr lang="en-US" altLang="zh-CN" sz="9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snappy/ZSTD</a:t>
            </a:r>
            <a:endParaRPr lang="zh-CN" altLang="en-US" sz="9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32959" y="3009309"/>
            <a:ext cx="1371847" cy="340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34"/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1632959" y="2285599"/>
            <a:ext cx="1784812" cy="6797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034"/>
            <a:r>
              <a:rPr lang="en-US" altLang="zh-CN" sz="1050" b="1" dirty="0" err="1">
                <a:solidFill>
                  <a:srgbClr val="15B0E8"/>
                </a:solidFill>
                <a:latin typeface="微软雅黑" pitchFamily="34" charset="-122"/>
                <a:ea typeface="微软雅黑" pitchFamily="34" charset="-122"/>
              </a:rPr>
              <a:t>OpenSSL</a:t>
            </a:r>
            <a:endParaRPr lang="zh-CN" altLang="en-US" sz="1050" b="1" dirty="0">
              <a:solidFill>
                <a:srgbClr val="15B0E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流程图: 决策 137"/>
          <p:cNvSpPr/>
          <p:nvPr/>
        </p:nvSpPr>
        <p:spPr>
          <a:xfrm>
            <a:off x="2267248" y="2610859"/>
            <a:ext cx="914843" cy="281414"/>
          </a:xfrm>
          <a:prstGeom prst="flowChartDecision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r>
              <a:rPr lang="zh-CN" altLang="en-US" sz="7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加速模式</a:t>
            </a:r>
          </a:p>
        </p:txBody>
      </p:sp>
      <p:sp>
        <p:nvSpPr>
          <p:cNvPr id="139" name="矩形 138"/>
          <p:cNvSpPr/>
          <p:nvPr/>
        </p:nvSpPr>
        <p:spPr>
          <a:xfrm>
            <a:off x="2087103" y="4251842"/>
            <a:ext cx="1838440" cy="63344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34"/>
            <a:r>
              <a:rPr lang="en-US" altLang="zh-CN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Die</a:t>
            </a:r>
            <a:endParaRPr lang="zh-CN" alt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3925542" y="4251841"/>
            <a:ext cx="1840856" cy="63344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34"/>
            <a:r>
              <a:rPr lang="en-US" altLang="zh-CN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Die</a:t>
            </a:r>
            <a:endParaRPr lang="zh-CN" alt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" name="Rounded Rectangle 49"/>
          <p:cNvSpPr>
            <a:spLocks noChangeAspect="1"/>
          </p:cNvSpPr>
          <p:nvPr/>
        </p:nvSpPr>
        <p:spPr>
          <a:xfrm>
            <a:off x="4979704" y="5106017"/>
            <a:ext cx="705989" cy="496103"/>
          </a:xfrm>
          <a:prstGeom prst="roundRect">
            <a:avLst>
              <a:gd name="adj" fmla="val 5938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</a:ln>
          <a:effectLst/>
        </p:spPr>
        <p:txBody>
          <a:bodyPr rtlCol="0" anchor="t"/>
          <a:lstStyle/>
          <a:p>
            <a:pPr algn="ctr" defTabSz="914034"/>
            <a:r>
              <a:rPr lang="en-US" altLang="zh-CN" sz="7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</a:t>
            </a:r>
            <a:endParaRPr lang="en-US" sz="7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49"/>
          <p:cNvSpPr>
            <a:spLocks noChangeAspect="1"/>
          </p:cNvSpPr>
          <p:nvPr/>
        </p:nvSpPr>
        <p:spPr>
          <a:xfrm>
            <a:off x="3679680" y="5106017"/>
            <a:ext cx="623006" cy="496103"/>
          </a:xfrm>
          <a:prstGeom prst="roundRect">
            <a:avLst>
              <a:gd name="adj" fmla="val 5938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</a:ln>
          <a:effectLst/>
        </p:spPr>
        <p:txBody>
          <a:bodyPr rtlCol="0" anchor="t"/>
          <a:lstStyle/>
          <a:p>
            <a:pPr algn="ctr" defTabSz="914034"/>
            <a:r>
              <a:rPr lang="en-US" altLang="zh-CN" sz="7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HPRE</a:t>
            </a:r>
            <a:endParaRPr lang="en-US" sz="7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Rounded Rectangle 49"/>
          <p:cNvSpPr>
            <a:spLocks noChangeAspect="1"/>
          </p:cNvSpPr>
          <p:nvPr/>
        </p:nvSpPr>
        <p:spPr>
          <a:xfrm>
            <a:off x="4348013" y="5106017"/>
            <a:ext cx="586365" cy="496103"/>
          </a:xfrm>
          <a:prstGeom prst="roundRect">
            <a:avLst>
              <a:gd name="adj" fmla="val 5938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</a:ln>
          <a:effectLst/>
        </p:spPr>
        <p:txBody>
          <a:bodyPr rtlCol="0" anchor="t"/>
          <a:lstStyle/>
          <a:p>
            <a:pPr algn="ctr" defTabSz="914034"/>
            <a:r>
              <a:rPr lang="en-US" altLang="zh-CN" sz="7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RDE</a:t>
            </a:r>
            <a:endParaRPr lang="en-US" sz="7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Rounded Rectangle 49"/>
          <p:cNvSpPr>
            <a:spLocks noChangeAspect="1"/>
          </p:cNvSpPr>
          <p:nvPr/>
        </p:nvSpPr>
        <p:spPr>
          <a:xfrm>
            <a:off x="3015054" y="5106017"/>
            <a:ext cx="619299" cy="496103"/>
          </a:xfrm>
          <a:prstGeom prst="roundRect">
            <a:avLst>
              <a:gd name="adj" fmla="val 5938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</a:ln>
          <a:effectLst/>
        </p:spPr>
        <p:txBody>
          <a:bodyPr rtlCol="0" anchor="t"/>
          <a:lstStyle/>
          <a:p>
            <a:pPr algn="ctr" defTabSz="914034"/>
            <a:r>
              <a:rPr lang="en-US" altLang="zh-CN" sz="7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ZIP</a:t>
            </a:r>
            <a:endParaRPr lang="en-US" sz="7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5039513" y="5305040"/>
            <a:ext cx="586371" cy="2739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SM3/4</a:t>
            </a:r>
          </a:p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AES</a:t>
            </a:r>
          </a:p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DES</a:t>
            </a:r>
            <a:endParaRPr lang="zh-CN" altLang="en-US" sz="5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3722956" y="5325445"/>
            <a:ext cx="536455" cy="2404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RSA</a:t>
            </a:r>
          </a:p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DH</a:t>
            </a:r>
            <a:endParaRPr lang="zh-CN" altLang="en-US" sz="5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4372968" y="5318941"/>
            <a:ext cx="536455" cy="2404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DIF</a:t>
            </a:r>
          </a:p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EC</a:t>
            </a:r>
            <a:endParaRPr lang="zh-CN" altLang="en-US" sz="5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3056476" y="5323463"/>
            <a:ext cx="536455" cy="2404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ZLIB</a:t>
            </a:r>
          </a:p>
          <a:p>
            <a:pPr algn="ctr" defTabSz="914034"/>
            <a:r>
              <a:rPr lang="en-US" altLang="zh-CN" sz="5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GZIP</a:t>
            </a:r>
            <a:endParaRPr lang="zh-CN" altLang="en-US" sz="5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3417771" y="2286445"/>
            <a:ext cx="1373726" cy="6797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034"/>
            <a:r>
              <a:rPr lang="en-US" altLang="zh-CN" sz="1050" b="1" dirty="0">
                <a:solidFill>
                  <a:srgbClr val="15B0E8"/>
                </a:solidFill>
                <a:latin typeface="微软雅黑" pitchFamily="34" charset="-122"/>
                <a:ea typeface="微软雅黑" pitchFamily="34" charset="-122"/>
              </a:rPr>
              <a:t>IPP</a:t>
            </a:r>
            <a:endParaRPr lang="zh-CN" altLang="en-US" sz="1050" b="1" dirty="0">
              <a:solidFill>
                <a:srgbClr val="15B0E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4426577" y="3010153"/>
            <a:ext cx="703432" cy="339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90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glibc</a:t>
            </a:r>
            <a:endParaRPr lang="zh-CN" altLang="en-US" sz="9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5085898" y="1718401"/>
            <a:ext cx="829770" cy="4881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105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mysql</a:t>
            </a:r>
            <a:endParaRPr lang="zh-CN" altLang="en-US" sz="105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632960" y="1718401"/>
            <a:ext cx="1258561" cy="4881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r>
              <a:rPr lang="zh-CN" altLang="en-US" sz="105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音视频</a:t>
            </a:r>
          </a:p>
        </p:txBody>
      </p:sp>
      <p:sp>
        <p:nvSpPr>
          <p:cNvPr id="155" name="矩形 154"/>
          <p:cNvSpPr/>
          <p:nvPr/>
        </p:nvSpPr>
        <p:spPr>
          <a:xfrm>
            <a:off x="2887928" y="1718401"/>
            <a:ext cx="1258561" cy="4881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r>
              <a:rPr lang="en-US" altLang="zh-CN" sz="105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endParaRPr lang="zh-CN" altLang="en-US" sz="105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731388" y="3846784"/>
            <a:ext cx="151439" cy="110075"/>
          </a:xfrm>
          <a:prstGeom prst="ellipse">
            <a:avLst/>
          </a:prstGeom>
          <a:solidFill>
            <a:srgbClr val="15B0E8"/>
          </a:solidFill>
          <a:ln>
            <a:solidFill>
              <a:srgbClr val="15B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zh-CN" altLang="en-US" sz="7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3068355" y="5403365"/>
            <a:ext cx="151439" cy="110075"/>
          </a:xfrm>
          <a:prstGeom prst="ellipse">
            <a:avLst/>
          </a:prstGeom>
          <a:solidFill>
            <a:srgbClr val="15B0E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zh-CN" altLang="en-US" sz="7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8" name="肘形连接符 157"/>
          <p:cNvCxnSpPr>
            <a:stCxn id="138" idx="1"/>
            <a:endCxn id="156" idx="0"/>
          </p:cNvCxnSpPr>
          <p:nvPr/>
        </p:nvCxnSpPr>
        <p:spPr>
          <a:xfrm rot="10800000" flipV="1">
            <a:off x="1807108" y="2751566"/>
            <a:ext cx="460140" cy="1095218"/>
          </a:xfrm>
          <a:prstGeom prst="bentConnector2">
            <a:avLst/>
          </a:prstGeom>
          <a:ln w="12700">
            <a:solidFill>
              <a:srgbClr val="15B0E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肘形连接符 158"/>
          <p:cNvCxnSpPr>
            <a:stCxn id="156" idx="4"/>
            <a:endCxn id="157" idx="2"/>
          </p:cNvCxnSpPr>
          <p:nvPr/>
        </p:nvCxnSpPr>
        <p:spPr>
          <a:xfrm rot="16200000" flipH="1">
            <a:off x="1686959" y="4077007"/>
            <a:ext cx="1501544" cy="1261247"/>
          </a:xfrm>
          <a:prstGeom prst="bentConnector2">
            <a:avLst/>
          </a:prstGeom>
          <a:ln w="12700">
            <a:solidFill>
              <a:srgbClr val="15B0E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椭圆 159"/>
          <p:cNvSpPr/>
          <p:nvPr/>
        </p:nvSpPr>
        <p:spPr>
          <a:xfrm>
            <a:off x="4224131" y="3020204"/>
            <a:ext cx="151439" cy="110075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zh-CN" altLang="en-US" sz="7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978461" y="1714985"/>
            <a:ext cx="513527" cy="494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zh-CN" alt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应用</a:t>
            </a:r>
          </a:p>
        </p:txBody>
      </p:sp>
      <p:sp>
        <p:nvSpPr>
          <p:cNvPr id="165" name="矩形 164"/>
          <p:cNvSpPr/>
          <p:nvPr/>
        </p:nvSpPr>
        <p:spPr>
          <a:xfrm>
            <a:off x="978461" y="3461455"/>
            <a:ext cx="513527" cy="561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OS</a:t>
            </a:r>
            <a:endParaRPr lang="zh-CN" alt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978461" y="4121816"/>
            <a:ext cx="513527" cy="17355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加速引擎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649842" y="4325621"/>
            <a:ext cx="1196265" cy="496103"/>
            <a:chOff x="2510142" y="4353819"/>
            <a:chExt cx="1196265" cy="496103"/>
          </a:xfrm>
        </p:grpSpPr>
        <p:grpSp>
          <p:nvGrpSpPr>
            <p:cNvPr id="140" name="组合 139"/>
            <p:cNvGrpSpPr/>
            <p:nvPr/>
          </p:nvGrpSpPr>
          <p:grpSpPr>
            <a:xfrm>
              <a:off x="2510142" y="4353819"/>
              <a:ext cx="1196265" cy="496103"/>
              <a:chOff x="1690596" y="3961733"/>
              <a:chExt cx="857951" cy="541663"/>
            </a:xfrm>
          </p:grpSpPr>
          <p:sp>
            <p:nvSpPr>
              <p:cNvPr id="182" name="Rounded Rectangle 49"/>
              <p:cNvSpPr>
                <a:spLocks noChangeAspect="1"/>
              </p:cNvSpPr>
              <p:nvPr/>
            </p:nvSpPr>
            <p:spPr>
              <a:xfrm>
                <a:off x="1690596" y="3961733"/>
                <a:ext cx="857951" cy="541663"/>
              </a:xfrm>
              <a:prstGeom prst="roundRect">
                <a:avLst>
                  <a:gd name="adj" fmla="val 5938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dash"/>
              </a:ln>
              <a:effectLst/>
            </p:spPr>
            <p:txBody>
              <a:bodyPr rtlCol="0" anchor="t"/>
              <a:lstStyle/>
              <a:p>
                <a:pPr defTabSz="914034"/>
                <a:r>
                  <a:rPr lang="en-US" altLang="zh-CN" sz="9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core</a:t>
                </a:r>
                <a:endParaRPr lang="en-US" sz="9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1988507" y="4245038"/>
                <a:ext cx="542421" cy="22555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034"/>
                <a:r>
                  <a:rPr lang="zh-CN" altLang="en-US" sz="600" dirty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向量</a:t>
                </a:r>
                <a:endParaRPr lang="en-US" altLang="zh-CN" sz="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defTabSz="914034"/>
                <a:r>
                  <a:rPr lang="zh-CN" altLang="en-US" sz="600" dirty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寄存器</a:t>
                </a:r>
              </a:p>
            </p:txBody>
          </p:sp>
        </p:grpSp>
        <p:sp>
          <p:nvSpPr>
            <p:cNvPr id="167" name="矩形 166"/>
            <p:cNvSpPr/>
            <p:nvPr/>
          </p:nvSpPr>
          <p:spPr>
            <a:xfrm>
              <a:off x="2934651" y="4384689"/>
              <a:ext cx="747190" cy="20658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r>
                <a:rPr lang="en-US" altLang="zh-CN" sz="7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neon</a:t>
              </a:r>
              <a:r>
                <a:rPr lang="zh-CN" altLang="en-US" sz="7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指令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31134" y="4325621"/>
            <a:ext cx="1262002" cy="496103"/>
            <a:chOff x="4408909" y="4351437"/>
            <a:chExt cx="1262002" cy="496103"/>
          </a:xfrm>
        </p:grpSpPr>
        <p:sp>
          <p:nvSpPr>
            <p:cNvPr id="180" name="Rounded Rectangle 49"/>
            <p:cNvSpPr>
              <a:spLocks noChangeAspect="1"/>
            </p:cNvSpPr>
            <p:nvPr/>
          </p:nvSpPr>
          <p:spPr>
            <a:xfrm>
              <a:off x="4408909" y="4351437"/>
              <a:ext cx="1262002" cy="496103"/>
            </a:xfrm>
            <a:prstGeom prst="roundRect">
              <a:avLst>
                <a:gd name="adj" fmla="val 5938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dash"/>
            </a:ln>
            <a:effectLst/>
          </p:spPr>
          <p:txBody>
            <a:bodyPr rtlCol="0" anchor="t"/>
            <a:lstStyle/>
            <a:p>
              <a:pPr defTabSz="914034"/>
              <a:r>
                <a:rPr lang="en-US" altLang="zh-CN" sz="9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core</a:t>
              </a:r>
              <a:endParaRPr lang="en-US" sz="9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4825090" y="4608531"/>
              <a:ext cx="807116" cy="20658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r>
                <a:rPr lang="zh-CN" altLang="en-US" sz="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向量</a:t>
              </a:r>
              <a:endParaRPr lang="en-US" altLang="zh-CN" sz="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defTabSz="914034"/>
              <a:r>
                <a:rPr lang="zh-CN" altLang="en-US" sz="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寄存器</a:t>
              </a:r>
            </a:p>
          </p:txBody>
        </p:sp>
        <p:sp>
          <p:nvSpPr>
            <p:cNvPr id="168" name="矩形 167"/>
            <p:cNvSpPr/>
            <p:nvPr/>
          </p:nvSpPr>
          <p:spPr>
            <a:xfrm>
              <a:off x="4821009" y="4379926"/>
              <a:ext cx="811197" cy="20658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r>
                <a:rPr lang="en-US" altLang="zh-CN" sz="7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neon</a:t>
              </a:r>
              <a:r>
                <a:rPr lang="zh-CN" altLang="en-US" sz="7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指令</a:t>
              </a:r>
            </a:p>
          </p:txBody>
        </p:sp>
      </p:grpSp>
      <p:sp>
        <p:nvSpPr>
          <p:cNvPr id="170" name="矩形 169"/>
          <p:cNvSpPr/>
          <p:nvPr/>
        </p:nvSpPr>
        <p:spPr>
          <a:xfrm>
            <a:off x="978461" y="2309278"/>
            <a:ext cx="513527" cy="1052839"/>
          </a:xfrm>
          <a:prstGeom prst="rect">
            <a:avLst/>
          </a:prstGeom>
          <a:solidFill>
            <a:srgbClr val="15B0E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zh-CN" altLang="en-US" sz="1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加速库</a:t>
            </a:r>
          </a:p>
        </p:txBody>
      </p:sp>
      <p:sp>
        <p:nvSpPr>
          <p:cNvPr id="171" name="矩形 170"/>
          <p:cNvSpPr/>
          <p:nvPr/>
        </p:nvSpPr>
        <p:spPr>
          <a:xfrm>
            <a:off x="4146488" y="1718401"/>
            <a:ext cx="939410" cy="4881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en-US" altLang="zh-CN" sz="1050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Ceph</a:t>
            </a:r>
            <a:endParaRPr lang="zh-CN" altLang="en-US" sz="105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4791499" y="2286444"/>
            <a:ext cx="1124169" cy="679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034"/>
            <a:r>
              <a:rPr lang="en-US" altLang="zh-CN" sz="1050" b="1" dirty="0">
                <a:solidFill>
                  <a:srgbClr val="15B0E8"/>
                </a:solidFill>
                <a:latin typeface="微软雅黑" pitchFamily="34" charset="-122"/>
                <a:ea typeface="微软雅黑" pitchFamily="34" charset="-122"/>
              </a:rPr>
              <a:t>SPDK</a:t>
            </a:r>
            <a:endParaRPr lang="zh-CN" altLang="en-US" sz="1050" b="1" dirty="0">
              <a:solidFill>
                <a:srgbClr val="15B0E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3" name="肘形连接符 172"/>
          <p:cNvCxnSpPr>
            <a:endCxn id="160" idx="0"/>
          </p:cNvCxnSpPr>
          <p:nvPr/>
        </p:nvCxnSpPr>
        <p:spPr>
          <a:xfrm>
            <a:off x="3152775" y="2731336"/>
            <a:ext cx="1147076" cy="288868"/>
          </a:xfrm>
          <a:prstGeom prst="bentConnector2">
            <a:avLst/>
          </a:prstGeom>
          <a:ln w="127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矩形 173"/>
          <p:cNvSpPr/>
          <p:nvPr/>
        </p:nvSpPr>
        <p:spPr>
          <a:xfrm>
            <a:off x="5130008" y="3010153"/>
            <a:ext cx="785659" cy="3393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r>
              <a:rPr lang="zh-CN" altLang="en-US" sz="9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数学库</a:t>
            </a:r>
          </a:p>
        </p:txBody>
      </p:sp>
      <p:cxnSp>
        <p:nvCxnSpPr>
          <p:cNvPr id="175" name="肘形连接符 174"/>
          <p:cNvCxnSpPr>
            <a:stCxn id="155" idx="2"/>
            <a:endCxn id="138" idx="0"/>
          </p:cNvCxnSpPr>
          <p:nvPr/>
        </p:nvCxnSpPr>
        <p:spPr>
          <a:xfrm rot="5400000">
            <a:off x="2918773" y="2012423"/>
            <a:ext cx="404334" cy="792539"/>
          </a:xfrm>
          <a:prstGeom prst="bentConnector3">
            <a:avLst>
              <a:gd name="adj1" fmla="val 70416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47"/>
          <p:cNvSpPr txBox="1"/>
          <p:nvPr/>
        </p:nvSpPr>
        <p:spPr>
          <a:xfrm>
            <a:off x="1908519" y="372172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034"/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❷</a:t>
            </a:r>
            <a:endParaRPr lang="zh-CN" altLang="en-US" sz="1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7" name="文本框 148"/>
          <p:cNvSpPr txBox="1"/>
          <p:nvPr/>
        </p:nvSpPr>
        <p:spPr>
          <a:xfrm>
            <a:off x="2835590" y="247955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034"/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❶</a:t>
            </a:r>
          </a:p>
        </p:txBody>
      </p:sp>
      <p:sp>
        <p:nvSpPr>
          <p:cNvPr id="178" name="文本框 149"/>
          <p:cNvSpPr txBox="1"/>
          <p:nvPr/>
        </p:nvSpPr>
        <p:spPr>
          <a:xfrm>
            <a:off x="3769303" y="2750388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034"/>
            <a:r>
              <a:rPr lang="zh-CN" altLang="en-US" sz="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软加速</a:t>
            </a:r>
          </a:p>
        </p:txBody>
      </p:sp>
      <p:sp>
        <p:nvSpPr>
          <p:cNvPr id="179" name="文本框 150"/>
          <p:cNvSpPr txBox="1"/>
          <p:nvPr/>
        </p:nvSpPr>
        <p:spPr>
          <a:xfrm>
            <a:off x="1807110" y="2751566"/>
            <a:ext cx="689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4"/>
            <a:r>
              <a:rPr lang="zh-CN" altLang="en-US" sz="9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硬加速</a:t>
            </a:r>
          </a:p>
        </p:txBody>
      </p:sp>
      <p:sp>
        <p:nvSpPr>
          <p:cNvPr id="184" name="矩形 183"/>
          <p:cNvSpPr/>
          <p:nvPr/>
        </p:nvSpPr>
        <p:spPr>
          <a:xfrm>
            <a:off x="9491043" y="2259393"/>
            <a:ext cx="1850507" cy="588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34">
              <a:lnSpc>
                <a:spcPct val="150000"/>
              </a:lnSpc>
            </a:pPr>
            <a:r>
              <a:rPr lang="zh-CN" altLang="en-US" sz="11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内核</a:t>
            </a:r>
            <a:r>
              <a:rPr lang="zh-CN" altLang="en-US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态硬加速器件使能</a:t>
            </a:r>
            <a:endParaRPr lang="en-US" altLang="zh-CN" sz="1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defTabSz="91403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硬加速部件适配内核驱动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7188897" y="2259393"/>
            <a:ext cx="1947969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34">
              <a:lnSpc>
                <a:spcPct val="150000"/>
              </a:lnSpc>
            </a:pPr>
            <a:r>
              <a:rPr lang="zh-CN" altLang="en-US" sz="11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业务</a:t>
            </a:r>
            <a:r>
              <a:rPr lang="en-US" altLang="zh-CN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基础软件库加速使能</a:t>
            </a:r>
            <a:endParaRPr lang="en-US" altLang="zh-CN" sz="1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defTabSz="91403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主流基础库支持加速改造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defTabSz="91403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关键场景应用库加速改造</a:t>
            </a:r>
          </a:p>
        </p:txBody>
      </p:sp>
      <p:sp>
        <p:nvSpPr>
          <p:cNvPr id="186" name="文本框 157"/>
          <p:cNvSpPr txBox="1"/>
          <p:nvPr/>
        </p:nvSpPr>
        <p:spPr>
          <a:xfrm>
            <a:off x="9304382" y="23286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034"/>
            <a:r>
              <a:rPr lang="zh-CN" altLang="en-US" sz="18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❷</a:t>
            </a:r>
            <a:endParaRPr lang="zh-CN" altLang="en-US" sz="18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7" name="文本框 158"/>
          <p:cNvSpPr txBox="1"/>
          <p:nvPr/>
        </p:nvSpPr>
        <p:spPr>
          <a:xfrm>
            <a:off x="6940017" y="23286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034"/>
            <a:r>
              <a:rPr lang="zh-CN" altLang="en-US" sz="18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❶</a:t>
            </a:r>
          </a:p>
        </p:txBody>
      </p:sp>
      <p:sp>
        <p:nvSpPr>
          <p:cNvPr id="188" name="文本框 159"/>
          <p:cNvSpPr txBox="1"/>
          <p:nvPr/>
        </p:nvSpPr>
        <p:spPr>
          <a:xfrm>
            <a:off x="6836229" y="1597126"/>
            <a:ext cx="450532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34">
              <a:lnSpc>
                <a:spcPct val="120000"/>
              </a:lnSpc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基于鲲鹏微架构，使用硬件加速器及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Neon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指令对业界主流软件库进行加速重构，</a:t>
            </a:r>
            <a:r>
              <a:rPr lang="zh-CN" altLang="en-US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构筑鲲鹏高性能软件栈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9" name="图表 188"/>
          <p:cNvGraphicFramePr/>
          <p:nvPr>
            <p:extLst>
              <p:ext uri="{D42A27DB-BD31-4B8C-83A1-F6EECF244321}">
                <p14:modId xmlns:p14="http://schemas.microsoft.com/office/powerpoint/2010/main" val="3050651988"/>
              </p:ext>
            </p:extLst>
          </p:nvPr>
        </p:nvGraphicFramePr>
        <p:xfrm>
          <a:off x="6877798" y="3370400"/>
          <a:ext cx="4479851" cy="363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1" name="椭圆 160"/>
          <p:cNvSpPr/>
          <p:nvPr/>
        </p:nvSpPr>
        <p:spPr>
          <a:xfrm>
            <a:off x="4449990" y="4547513"/>
            <a:ext cx="111152" cy="78521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zh-CN" altLang="en-US" sz="7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4847315" y="4640990"/>
            <a:ext cx="151439" cy="110075"/>
          </a:xfrm>
          <a:prstGeom prst="ellips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zh-CN" altLang="en-US" sz="7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9" name="肘形连接符 168"/>
          <p:cNvCxnSpPr>
            <a:stCxn id="161" idx="4"/>
            <a:endCxn id="162" idx="2"/>
          </p:cNvCxnSpPr>
          <p:nvPr/>
        </p:nvCxnSpPr>
        <p:spPr>
          <a:xfrm rot="16200000" flipH="1">
            <a:off x="4641443" y="4490156"/>
            <a:ext cx="69994" cy="341749"/>
          </a:xfrm>
          <a:prstGeom prst="bentConnector2">
            <a:avLst/>
          </a:prstGeom>
          <a:ln w="127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肘形连接符 162"/>
          <p:cNvCxnSpPr>
            <a:stCxn id="160" idx="4"/>
            <a:endCxn id="161" idx="0"/>
          </p:cNvCxnSpPr>
          <p:nvPr/>
        </p:nvCxnSpPr>
        <p:spPr>
          <a:xfrm rot="16200000" flipH="1">
            <a:off x="3694091" y="3736038"/>
            <a:ext cx="1417234" cy="205715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 bwMode="auto">
          <a:xfrm>
            <a:off x="550862" y="1268413"/>
            <a:ext cx="5783110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91" name="矩形 190"/>
          <p:cNvSpPr/>
          <p:nvPr/>
        </p:nvSpPr>
        <p:spPr bwMode="auto">
          <a:xfrm>
            <a:off x="6594309" y="1268413"/>
            <a:ext cx="5046829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smtClean="0">
                <a:latin typeface="+mn-ea"/>
                <a:ea typeface="+mn-ea"/>
              </a:rPr>
              <a:t>调用</a:t>
            </a:r>
            <a:r>
              <a:rPr lang="zh-CN" altLang="en-US" sz="2800" dirty="0">
                <a:latin typeface="+mn-ea"/>
                <a:ea typeface="+mn-ea"/>
              </a:rPr>
              <a:t>鲲鹏</a:t>
            </a:r>
            <a:r>
              <a:rPr lang="en-US" altLang="zh-CN" sz="2800" dirty="0">
                <a:latin typeface="+mn-ea"/>
                <a:ea typeface="+mn-ea"/>
              </a:rPr>
              <a:t>RSA</a:t>
            </a:r>
            <a:r>
              <a:rPr lang="zh-CN" altLang="en-US" sz="2800" dirty="0">
                <a:latin typeface="+mn-ea"/>
                <a:ea typeface="+mn-ea"/>
              </a:rPr>
              <a:t>加密加速引擎，提升</a:t>
            </a:r>
            <a:r>
              <a:rPr lang="en-US" altLang="zh-CN" sz="2800" dirty="0">
                <a:latin typeface="+mn-ea"/>
                <a:ea typeface="+mn-ea"/>
              </a:rPr>
              <a:t>Web</a:t>
            </a:r>
            <a:r>
              <a:rPr lang="zh-CN" altLang="en-US" sz="2800" dirty="0">
                <a:latin typeface="+mn-ea"/>
                <a:ea typeface="+mn-ea"/>
              </a:rPr>
              <a:t>应用</a:t>
            </a:r>
            <a:r>
              <a:rPr lang="en-US" altLang="zh-CN" sz="2800" dirty="0">
                <a:latin typeface="+mn-ea"/>
                <a:ea typeface="+mn-ea"/>
              </a:rPr>
              <a:t>Https</a:t>
            </a:r>
            <a:r>
              <a:rPr lang="zh-CN" altLang="en-US" sz="2800" dirty="0">
                <a:latin typeface="+mn-ea"/>
                <a:ea typeface="+mn-ea"/>
              </a:rPr>
              <a:t>性能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73256" y="2207587"/>
            <a:ext cx="4688934" cy="3161962"/>
            <a:chOff x="6793545" y="2543904"/>
            <a:chExt cx="4688934" cy="3161962"/>
          </a:xfrm>
        </p:grpSpPr>
        <p:grpSp>
          <p:nvGrpSpPr>
            <p:cNvPr id="3" name="组合 2"/>
            <p:cNvGrpSpPr/>
            <p:nvPr/>
          </p:nvGrpSpPr>
          <p:grpSpPr>
            <a:xfrm>
              <a:off x="8557976" y="4116928"/>
              <a:ext cx="1049328" cy="430887"/>
              <a:chOff x="8557976" y="3787584"/>
              <a:chExt cx="1049328" cy="430887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8557976" y="3787584"/>
                <a:ext cx="777456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174123"/>
                <a:r>
                  <a:rPr lang="en-US" altLang="zh-CN" sz="2800" b="1" kern="0" dirty="0">
                    <a:solidFill>
                      <a:srgbClr val="C00000"/>
                    </a:solidFill>
                    <a:latin typeface="+mn-ea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33%</a:t>
                </a:r>
              </a:p>
            </p:txBody>
          </p:sp>
          <p:sp>
            <p:nvSpPr>
              <p:cNvPr id="114" name="上箭头 113"/>
              <p:cNvSpPr/>
              <p:nvPr/>
            </p:nvSpPr>
            <p:spPr>
              <a:xfrm>
                <a:off x="9390736" y="3869644"/>
                <a:ext cx="216568" cy="330277"/>
              </a:xfrm>
              <a:prstGeom prst="upArrow">
                <a:avLst/>
              </a:prstGeom>
              <a:solidFill>
                <a:srgbClr val="C7000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74123"/>
                <a:endParaRPr lang="zh-CN" altLang="en-US" sz="1050" kern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793545" y="2543904"/>
              <a:ext cx="4688934" cy="3161962"/>
              <a:chOff x="6793545" y="2543904"/>
              <a:chExt cx="4688934" cy="3161962"/>
            </a:xfrm>
          </p:grpSpPr>
          <p:sp>
            <p:nvSpPr>
              <p:cNvPr id="111" name="文本框 2"/>
              <p:cNvSpPr txBox="1">
                <a:spLocks noChangeArrowheads="1"/>
              </p:cNvSpPr>
              <p:nvPr/>
            </p:nvSpPr>
            <p:spPr bwMode="auto">
              <a:xfrm>
                <a:off x="7751804" y="2543904"/>
                <a:ext cx="2731838" cy="461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defTabSz="1187798">
                  <a:lnSpc>
                    <a:spcPts val="3430"/>
                  </a:lnSpc>
                  <a:buFont typeface="Arial" panose="020B0604020202020204" pitchFamily="34" charset="0"/>
                  <a:buNone/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187323">
                  <a:lnSpc>
                    <a:spcPct val="100000"/>
                  </a:lnSpc>
                </a:pPr>
                <a:r>
                  <a:rPr lang="en-US" altLang="zh-CN" sz="2400" kern="0" dirty="0">
                    <a:solidFill>
                      <a:srgbClr val="C7000B"/>
                    </a:solidFill>
                    <a:latin typeface="+mn-ea"/>
                    <a:ea typeface="+mn-ea"/>
                  </a:rPr>
                  <a:t>HTTPS</a:t>
                </a:r>
                <a:r>
                  <a:rPr lang="zh-CN" altLang="en-US" sz="2400" kern="0" dirty="0">
                    <a:solidFill>
                      <a:srgbClr val="C7000B"/>
                    </a:solidFill>
                    <a:latin typeface="+mn-ea"/>
                    <a:ea typeface="+mn-ea"/>
                  </a:rPr>
                  <a:t>短连接性能</a:t>
                </a:r>
                <a:endParaRPr lang="en-US" altLang="en-US" sz="2400" kern="0" dirty="0">
                  <a:solidFill>
                    <a:srgbClr val="C7000B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6793545" y="3165559"/>
                <a:ext cx="4688934" cy="2540307"/>
                <a:chOff x="6793545" y="3165559"/>
                <a:chExt cx="4688934" cy="2540307"/>
              </a:xfrm>
            </p:grpSpPr>
            <p:graphicFrame>
              <p:nvGraphicFramePr>
                <p:cNvPr id="112" name="图表 11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650361162"/>
                    </p:ext>
                  </p:extLst>
                </p:nvPr>
              </p:nvGraphicFramePr>
              <p:xfrm>
                <a:off x="6793545" y="3165559"/>
                <a:ext cx="4688934" cy="254030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15" name="矩形 114"/>
                <p:cNvSpPr/>
                <p:nvPr/>
              </p:nvSpPr>
              <p:spPr>
                <a:xfrm>
                  <a:off x="6793545" y="3165559"/>
                  <a:ext cx="909180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74123"/>
                  <a:r>
                    <a:rPr lang="en-US" altLang="zh-CN" sz="1050" b="1" kern="0" dirty="0">
                      <a:solidFill>
                        <a:srgbClr val="000000"/>
                      </a:solidFill>
                      <a:latin typeface="+mn-ea"/>
                      <a:ea typeface="+mn-ea"/>
                      <a:cs typeface="Calibri"/>
                    </a:rPr>
                    <a:t>RPS</a:t>
                  </a:r>
                  <a:r>
                    <a:rPr lang="zh-CN" altLang="en-US" sz="1050" b="1" kern="0" dirty="0">
                      <a:solidFill>
                        <a:srgbClr val="000000"/>
                      </a:solidFill>
                      <a:latin typeface="+mn-ea"/>
                      <a:ea typeface="+mn-ea"/>
                      <a:cs typeface="Calibri"/>
                    </a:rPr>
                    <a:t>（</a:t>
                  </a:r>
                  <a:r>
                    <a:rPr lang="en-US" altLang="zh-CN" sz="1050" b="1" kern="0" dirty="0">
                      <a:solidFill>
                        <a:srgbClr val="000000"/>
                      </a:solidFill>
                      <a:latin typeface="+mn-ea"/>
                      <a:ea typeface="+mn-ea"/>
                      <a:cs typeface="Calibri"/>
                    </a:rPr>
                    <a:t>K</a:t>
                  </a:r>
                  <a:r>
                    <a:rPr lang="zh-CN" altLang="en-US" sz="1050" b="1" kern="0" dirty="0">
                      <a:solidFill>
                        <a:srgbClr val="000000"/>
                      </a:solidFill>
                      <a:latin typeface="+mn-ea"/>
                      <a:ea typeface="+mn-ea"/>
                      <a:cs typeface="Calibri"/>
                    </a:rPr>
                    <a:t>）</a:t>
                  </a:r>
                  <a:endParaRPr lang="zh-CN" altLang="en-US" sz="1050" b="1" kern="0" dirty="0">
                    <a:solidFill>
                      <a:srgbClr val="000000"/>
                    </a:solidFill>
                    <a:latin typeface="+mn-ea"/>
                    <a:ea typeface="+mn-ea"/>
                  </a:endParaRPr>
                </a:p>
              </p:txBody>
            </p:sp>
          </p:grpSp>
        </p:grpSp>
        <p:sp>
          <p:nvSpPr>
            <p:cNvPr id="109" name="华为TaiShan服务器使能异构计算"/>
            <p:cNvSpPr txBox="1"/>
            <p:nvPr/>
          </p:nvSpPr>
          <p:spPr>
            <a:xfrm>
              <a:off x="7783652" y="3704637"/>
              <a:ext cx="550045" cy="451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382" tIns="71382" rIns="71382" bIns="71382" anchor="ctr">
              <a:spAutoFit/>
            </a:bodyPr>
            <a:lstStyle/>
            <a:p>
              <a:pPr algn="ctr" defTabSz="1083412">
                <a:defRPr sz="5800"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lang="en-US" altLang="zh-CN" sz="2000" kern="0" dirty="0">
                  <a:solidFill>
                    <a:srgbClr val="000000"/>
                  </a:solidFill>
                  <a:latin typeface="+mn-ea"/>
                  <a:ea typeface="+mn-ea"/>
                  <a:cs typeface="Microsoft YaHei"/>
                  <a:sym typeface="Huawei Sans" panose="020C0503030203020204" pitchFamily="34" charset="0"/>
                </a:rPr>
                <a:t>81</a:t>
              </a:r>
              <a:endParaRPr lang="zh-CN" altLang="en-US" sz="2000" kern="0" dirty="0">
                <a:solidFill>
                  <a:srgbClr val="000000"/>
                </a:solidFill>
                <a:latin typeface="+mn-ea"/>
                <a:ea typeface="+mn-ea"/>
                <a:cs typeface="Microsoft YaHei"/>
                <a:sym typeface="Huawei Sans" panose="020C0503030203020204" pitchFamily="34" charset="0"/>
              </a:endParaRPr>
            </a:p>
          </p:txBody>
        </p:sp>
        <p:sp>
          <p:nvSpPr>
            <p:cNvPr id="110" name="华为TaiShan服务器使能异构计算"/>
            <p:cNvSpPr txBox="1"/>
            <p:nvPr/>
          </p:nvSpPr>
          <p:spPr>
            <a:xfrm>
              <a:off x="9822245" y="3347048"/>
              <a:ext cx="799632" cy="4519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382" tIns="71382" rIns="71382" bIns="71382" anchor="ctr">
              <a:spAutoFit/>
            </a:bodyPr>
            <a:lstStyle/>
            <a:p>
              <a:pPr algn="ctr" defTabSz="1083412">
                <a:defRPr sz="5800"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lang="en-US" altLang="zh-CN" sz="2000" kern="0" dirty="0">
                  <a:solidFill>
                    <a:srgbClr val="000000"/>
                  </a:solidFill>
                  <a:latin typeface="+mn-ea"/>
                  <a:ea typeface="+mn-ea"/>
                  <a:cs typeface="Microsoft YaHei"/>
                  <a:sym typeface="Huawei Sans" panose="020C0503030203020204" pitchFamily="34" charset="0"/>
                </a:rPr>
                <a:t>108</a:t>
              </a:r>
              <a:endParaRPr lang="zh-CN" altLang="en-US" sz="2000" kern="0" dirty="0">
                <a:solidFill>
                  <a:srgbClr val="000000"/>
                </a:solidFill>
                <a:latin typeface="+mn-ea"/>
                <a:ea typeface="+mn-ea"/>
                <a:cs typeface="Microsoft YaHei"/>
                <a:sym typeface="Huawei Sans" panose="020C0503030203020204" pitchFamily="34" charset="0"/>
              </a:endParaRPr>
            </a:p>
          </p:txBody>
        </p:sp>
      </p:grpSp>
      <p:sp>
        <p:nvSpPr>
          <p:cNvPr id="82" name="矩形 81"/>
          <p:cNvSpPr/>
          <p:nvPr/>
        </p:nvSpPr>
        <p:spPr bwMode="auto">
          <a:xfrm>
            <a:off x="2128662" y="2043912"/>
            <a:ext cx="3928160" cy="1420598"/>
          </a:xfrm>
          <a:prstGeom prst="rect">
            <a:avLst/>
          </a:prstGeom>
          <a:solidFill>
            <a:srgbClr val="84D0A2">
              <a:alpha val="3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95770" tIns="47884" rIns="95770" bIns="47884">
            <a:noAutofit/>
          </a:bodyPr>
          <a:lstStyle/>
          <a:p>
            <a:pPr defTabSz="1275998" eaLnBrk="0" fontAlgn="base">
              <a:spcBef>
                <a:spcPct val="0"/>
              </a:spcBef>
              <a:spcAft>
                <a:spcPct val="0"/>
              </a:spcAft>
              <a:buClr>
                <a:srgbClr val="5F5F5F">
                  <a:lumMod val="50000"/>
                  <a:lumOff val="50000"/>
                </a:srgbClr>
              </a:buClr>
              <a:buSzPct val="100000"/>
            </a:pPr>
            <a:endParaRPr lang="zh-CN" altLang="en-US" sz="2000" kern="0">
              <a:solidFill>
                <a:prstClr val="black"/>
              </a:solidFill>
              <a:latin typeface="+mn-ea"/>
              <a:ea typeface="+mn-ea"/>
              <a:cs typeface="Arial" pitchFamily="34" charset="0"/>
              <a:sym typeface="Huawei Sans" panose="020C0503030203020204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2213310" y="2123058"/>
            <a:ext cx="3758866" cy="1267076"/>
          </a:xfrm>
          <a:prstGeom prst="rect">
            <a:avLst/>
          </a:prstGeom>
          <a:solidFill>
            <a:srgbClr val="84D0A2">
              <a:alpha val="52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95770" tIns="47884" rIns="95770" bIns="47884">
            <a:noAutofit/>
          </a:bodyPr>
          <a:lstStyle/>
          <a:p>
            <a:pPr defTabSz="1275998" eaLnBrk="0" fontAlgn="base">
              <a:spcBef>
                <a:spcPct val="0"/>
              </a:spcBef>
              <a:spcAft>
                <a:spcPct val="0"/>
              </a:spcAft>
              <a:buClr>
                <a:srgbClr val="5F5F5F">
                  <a:lumMod val="50000"/>
                  <a:lumOff val="50000"/>
                </a:srgbClr>
              </a:buClr>
              <a:buSzPct val="100000"/>
            </a:pPr>
            <a:endParaRPr lang="zh-CN" altLang="en-US" sz="2000" kern="0">
              <a:solidFill>
                <a:prstClr val="black"/>
              </a:solidFill>
              <a:latin typeface="+mn-ea"/>
              <a:ea typeface="+mn-ea"/>
              <a:cs typeface="Arial" pitchFamily="34" charset="0"/>
              <a:sym typeface="Huawei Sans" panose="020C0503030203020204" pitchFamily="34" charset="0"/>
            </a:endParaRPr>
          </a:p>
        </p:txBody>
      </p:sp>
      <p:sp>
        <p:nvSpPr>
          <p:cNvPr id="87" name="矩形 5"/>
          <p:cNvSpPr>
            <a:spLocks noChangeArrowheads="1"/>
          </p:cNvSpPr>
          <p:nvPr/>
        </p:nvSpPr>
        <p:spPr bwMode="auto">
          <a:xfrm>
            <a:off x="2940968" y="2346707"/>
            <a:ext cx="791961" cy="3822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741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>
                <a:solidFill>
                  <a:prstClr val="black"/>
                </a:solidFill>
                <a:latin typeface="+mn-ea"/>
                <a:ea typeface="+mn-ea"/>
                <a:sym typeface="Huawei Sans" panose="020C0503030203020204" pitchFamily="34" charset="0"/>
              </a:rPr>
              <a:t>……</a:t>
            </a:r>
            <a:endParaRPr lang="zh-CN" altLang="en-US" sz="1200" kern="0" dirty="0">
              <a:solidFill>
                <a:prstClr val="black"/>
              </a:solidFill>
              <a:latin typeface="+mn-ea"/>
              <a:ea typeface="+mn-ea"/>
              <a:sym typeface="Huawei Sans" panose="020C0503030203020204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2128459" y="4280985"/>
            <a:ext cx="3928364" cy="1466567"/>
          </a:xfrm>
          <a:prstGeom prst="rect">
            <a:avLst/>
          </a:prstGeom>
          <a:solidFill>
            <a:sysClr val="window" lastClr="FFFFFF">
              <a:lumMod val="75000"/>
              <a:alpha val="38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95770" tIns="47884" rIns="95770" bIns="47884">
            <a:noAutofit/>
          </a:bodyPr>
          <a:lstStyle/>
          <a:p>
            <a:pPr defTabSz="1275998" eaLnBrk="0" fontAlgn="base">
              <a:spcBef>
                <a:spcPct val="0"/>
              </a:spcBef>
              <a:spcAft>
                <a:spcPct val="0"/>
              </a:spcAft>
              <a:buClr>
                <a:srgbClr val="5F5F5F">
                  <a:lumMod val="50000"/>
                  <a:lumOff val="50000"/>
                </a:srgbClr>
              </a:buClr>
              <a:buSzPct val="100000"/>
            </a:pPr>
            <a:r>
              <a:rPr lang="en-US" altLang="zh-CN" sz="2000" kern="0" dirty="0">
                <a:solidFill>
                  <a:prstClr val="black"/>
                </a:solidFill>
                <a:latin typeface="+mn-ea"/>
                <a:ea typeface="+mn-ea"/>
                <a:cs typeface="Arial" pitchFamily="34" charset="0"/>
                <a:sym typeface="Huawei Sans" panose="020C0503030203020204" pitchFamily="34" charset="0"/>
              </a:rPr>
              <a:t>  </a:t>
            </a:r>
            <a:endParaRPr lang="zh-CN" altLang="en-US" sz="2000" kern="0" dirty="0">
              <a:solidFill>
                <a:prstClr val="black"/>
              </a:solidFill>
              <a:latin typeface="+mn-ea"/>
              <a:ea typeface="+mn-ea"/>
              <a:cs typeface="Arial" pitchFamily="34" charset="0"/>
              <a:sym typeface="Huawei Sans" panose="020C0503030203020204" pitchFamily="34" charset="0"/>
            </a:endParaRPr>
          </a:p>
        </p:txBody>
      </p:sp>
      <p:sp>
        <p:nvSpPr>
          <p:cNvPr id="106" name="华为TaiShan服务器使能异构计算"/>
          <p:cNvSpPr txBox="1"/>
          <p:nvPr/>
        </p:nvSpPr>
        <p:spPr>
          <a:xfrm>
            <a:off x="637750" y="4667094"/>
            <a:ext cx="1541346" cy="7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382" tIns="71382" rIns="71382" bIns="71382" anchor="ctr">
            <a:spAutoFit/>
          </a:bodyPr>
          <a:lstStyle/>
          <a:p>
            <a:pPr algn="ctr" defTabSz="1083412" fontAlgn="t">
              <a:spcBef>
                <a:spcPct val="0"/>
              </a:spcBef>
              <a:spcAft>
                <a:spcPct val="0"/>
              </a:spcAft>
              <a:defRPr sz="58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2000" dirty="0">
                <a:solidFill>
                  <a:srgbClr val="000000"/>
                </a:solidFill>
                <a:latin typeface="+mn-ea"/>
                <a:ea typeface="+mn-ea"/>
                <a:cs typeface="Microsoft YaHei"/>
                <a:sym typeface="Huawei Sans" panose="020C0503030203020204" pitchFamily="34" charset="0"/>
              </a:rPr>
              <a:t>传统</a:t>
            </a:r>
            <a:endParaRPr lang="en-US" altLang="zh-CN" sz="2000" dirty="0">
              <a:solidFill>
                <a:srgbClr val="000000"/>
              </a:solidFill>
              <a:latin typeface="+mn-ea"/>
              <a:ea typeface="+mn-ea"/>
              <a:cs typeface="Microsoft YaHei"/>
              <a:sym typeface="Huawei Sans" panose="020C0503030203020204" pitchFamily="34" charset="0"/>
            </a:endParaRPr>
          </a:p>
          <a:p>
            <a:pPr algn="ctr" defTabSz="1083412" fontAlgn="t">
              <a:spcBef>
                <a:spcPct val="0"/>
              </a:spcBef>
              <a:spcAft>
                <a:spcPct val="0"/>
              </a:spcAft>
              <a:defRPr sz="58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2000" dirty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  <a:sym typeface="Huawei Sans" panose="020C0503030203020204" pitchFamily="34" charset="0"/>
              </a:rPr>
              <a:t>加速</a:t>
            </a:r>
            <a:r>
              <a:rPr lang="zh-CN" altLang="en-US" sz="2000" dirty="0">
                <a:solidFill>
                  <a:srgbClr val="000000"/>
                </a:solidFill>
                <a:latin typeface="+mn-ea"/>
                <a:ea typeface="+mn-ea"/>
                <a:cs typeface="Microsoft YaHei"/>
                <a:sym typeface="Huawei Sans" panose="020C0503030203020204" pitchFamily="34" charset="0"/>
              </a:rPr>
              <a:t>方案</a:t>
            </a:r>
          </a:p>
        </p:txBody>
      </p:sp>
      <p:sp>
        <p:nvSpPr>
          <p:cNvPr id="107" name="华为TaiShan服务器使能异构计算"/>
          <p:cNvSpPr txBox="1"/>
          <p:nvPr/>
        </p:nvSpPr>
        <p:spPr>
          <a:xfrm>
            <a:off x="623392" y="2397250"/>
            <a:ext cx="1613844" cy="7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382" tIns="71382" rIns="71382" bIns="71382" anchor="ctr">
            <a:spAutoFit/>
          </a:bodyPr>
          <a:lstStyle/>
          <a:p>
            <a:pPr algn="ctr" defTabSz="1083412" fontAlgn="t">
              <a:spcBef>
                <a:spcPct val="0"/>
              </a:spcBef>
              <a:spcAft>
                <a:spcPct val="0"/>
              </a:spcAft>
              <a:defRPr sz="58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2000" dirty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  <a:sym typeface="Huawei Sans" panose="020C0503030203020204" pitchFamily="34" charset="0"/>
              </a:rPr>
              <a:t>鲲鹏</a:t>
            </a:r>
            <a:endParaRPr lang="en-US" altLang="zh-CN" sz="2000" dirty="0">
              <a:solidFill>
                <a:srgbClr val="000000"/>
              </a:solidFill>
              <a:latin typeface="+mn-ea"/>
              <a:ea typeface="+mn-ea"/>
              <a:cs typeface="Arial" panose="020B0604020202020204" pitchFamily="34" charset="0"/>
              <a:sym typeface="Huawei Sans" panose="020C0503030203020204" pitchFamily="34" charset="0"/>
            </a:endParaRPr>
          </a:p>
          <a:p>
            <a:pPr algn="ctr" defTabSz="1083412" fontAlgn="t">
              <a:spcBef>
                <a:spcPct val="0"/>
              </a:spcBef>
              <a:spcAft>
                <a:spcPct val="0"/>
              </a:spcAft>
              <a:defRPr sz="58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2000" dirty="0">
                <a:solidFill>
                  <a:srgbClr val="000000"/>
                </a:solidFill>
                <a:latin typeface="+mn-ea"/>
                <a:ea typeface="+mn-ea"/>
                <a:cs typeface="Microsoft YaHei"/>
                <a:sym typeface="Huawei Sans" panose="020C0503030203020204" pitchFamily="34" charset="0"/>
              </a:rPr>
              <a:t>加速方案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404785" y="2190186"/>
            <a:ext cx="3375916" cy="1056613"/>
            <a:chOff x="2416056" y="2758348"/>
            <a:chExt cx="3375916" cy="1056613"/>
          </a:xfrm>
        </p:grpSpPr>
        <p:sp>
          <p:nvSpPr>
            <p:cNvPr id="89" name="文本框 73"/>
            <p:cNvSpPr txBox="1"/>
            <p:nvPr/>
          </p:nvSpPr>
          <p:spPr>
            <a:xfrm>
              <a:off x="3381651" y="2758348"/>
              <a:ext cx="1422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4123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latin typeface="+mn-ea"/>
                  <a:ea typeface="+mn-ea"/>
                  <a:sym typeface="Huawei Sans" panose="020C0503030203020204" pitchFamily="34" charset="0"/>
                </a:rPr>
                <a:t>鲲鹏处理器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416056" y="3096536"/>
              <a:ext cx="3375916" cy="718425"/>
              <a:chOff x="2416056" y="3096536"/>
              <a:chExt cx="3375916" cy="718425"/>
            </a:xfrm>
          </p:grpSpPr>
          <p:sp>
            <p:nvSpPr>
              <p:cNvPr id="85" name="矩形 15"/>
              <p:cNvSpPr>
                <a:spLocks noChangeArrowheads="1"/>
              </p:cNvSpPr>
              <p:nvPr/>
            </p:nvSpPr>
            <p:spPr bwMode="auto">
              <a:xfrm>
                <a:off x="4780675" y="3096536"/>
                <a:ext cx="1011297" cy="718425"/>
              </a:xfrm>
              <a:prstGeom prst="rect">
                <a:avLst/>
              </a:prstGeom>
              <a:solidFill>
                <a:srgbClr val="59C8D5">
                  <a:alpha val="59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5770" tIns="47884" rIns="95770" bIns="47884" anchor="ctr">
                <a:noAutofit/>
              </a:bodyPr>
              <a:lstStyle/>
              <a:p>
                <a:pPr algn="ctr" defTabSz="1275998" eaLnBrk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5F5F5F">
                      <a:lumMod val="50000"/>
                      <a:lumOff val="50000"/>
                    </a:srgbClr>
                  </a:buClr>
                  <a:buSzPct val="100000"/>
                </a:pPr>
                <a:r>
                  <a:rPr lang="en-US" altLang="zh-CN" sz="1200" kern="0" dirty="0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  <a:sym typeface="Huawei Sans" panose="020C0503030203020204" pitchFamily="34" charset="0"/>
                  </a:rPr>
                  <a:t>RSA</a:t>
                </a:r>
                <a:r>
                  <a:rPr lang="zh-CN" altLang="en-US" sz="1200" kern="0" dirty="0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  <a:sym typeface="Huawei Sans" panose="020C0503030203020204" pitchFamily="34" charset="0"/>
                  </a:rPr>
                  <a:t>加速引擎</a:t>
                </a:r>
              </a:p>
            </p:txBody>
          </p:sp>
          <p:cxnSp>
            <p:nvCxnSpPr>
              <p:cNvPr id="92" name="直接箭头连接符 91"/>
              <p:cNvCxnSpPr/>
              <p:nvPr/>
            </p:nvCxnSpPr>
            <p:spPr>
              <a:xfrm>
                <a:off x="4138810" y="3336910"/>
                <a:ext cx="0" cy="212753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直接箭头连接符 92"/>
              <p:cNvCxnSpPr/>
              <p:nvPr/>
            </p:nvCxnSpPr>
            <p:spPr>
              <a:xfrm>
                <a:off x="2940968" y="3336910"/>
                <a:ext cx="0" cy="212753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0" name="矩形 5"/>
              <p:cNvSpPr>
                <a:spLocks noChangeArrowheads="1"/>
              </p:cNvSpPr>
              <p:nvPr/>
            </p:nvSpPr>
            <p:spPr bwMode="auto">
              <a:xfrm>
                <a:off x="2416056" y="3096536"/>
                <a:ext cx="1076116" cy="260994"/>
              </a:xfrm>
              <a:prstGeom prst="rect">
                <a:avLst/>
              </a:prstGeom>
              <a:solidFill>
                <a:srgbClr val="38AEC2">
                  <a:alpha val="98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5770" tIns="47884" rIns="95770" bIns="47884" anchor="ctr">
                <a:noAutofit/>
              </a:bodyPr>
              <a:lstStyle/>
              <a:p>
                <a:pPr algn="ctr" defTabSz="174123" eaLnBrk="0">
                  <a:buClr>
                    <a:srgbClr val="5F5F5F">
                      <a:lumMod val="50000"/>
                      <a:lumOff val="50000"/>
                    </a:srgbClr>
                  </a:buClr>
                  <a:buSzPct val="100000"/>
                </a:pPr>
                <a:r>
                  <a:rPr lang="zh-CN" altLang="en-US" sz="1100" dirty="0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  <a:sym typeface="Huawei Sans" panose="020C0503030203020204" pitchFamily="34" charset="0"/>
                  </a:rPr>
                  <a:t>处理器核</a:t>
                </a:r>
              </a:p>
            </p:txBody>
          </p:sp>
          <p:sp>
            <p:nvSpPr>
              <p:cNvPr id="91" name="矩形 5"/>
              <p:cNvSpPr>
                <a:spLocks noChangeArrowheads="1"/>
              </p:cNvSpPr>
              <p:nvPr/>
            </p:nvSpPr>
            <p:spPr bwMode="auto">
              <a:xfrm>
                <a:off x="3616811" y="3096536"/>
                <a:ext cx="1076116" cy="260994"/>
              </a:xfrm>
              <a:prstGeom prst="rect">
                <a:avLst/>
              </a:prstGeom>
              <a:solidFill>
                <a:srgbClr val="38AEC2">
                  <a:alpha val="98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5770" tIns="47884" rIns="95770" bIns="47884" anchor="ctr">
                <a:noAutofit/>
              </a:bodyPr>
              <a:lstStyle/>
              <a:p>
                <a:pPr algn="ctr" defTabSz="174123" eaLnBrk="0">
                  <a:buClr>
                    <a:srgbClr val="5F5F5F">
                      <a:lumMod val="50000"/>
                      <a:lumOff val="50000"/>
                    </a:srgbClr>
                  </a:buClr>
                  <a:buSzPct val="100000"/>
                </a:pPr>
                <a:r>
                  <a:rPr lang="zh-CN" altLang="en-US" sz="1100" dirty="0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  <a:sym typeface="Huawei Sans" panose="020C0503030203020204" pitchFamily="34" charset="0"/>
                  </a:rPr>
                  <a:t>处理器核</a:t>
                </a:r>
              </a:p>
            </p:txBody>
          </p:sp>
          <p:sp>
            <p:nvSpPr>
              <p:cNvPr id="84" name="左右箭头 4"/>
              <p:cNvSpPr>
                <a:spLocks noChangeArrowheads="1"/>
              </p:cNvSpPr>
              <p:nvPr/>
            </p:nvSpPr>
            <p:spPr bwMode="auto">
              <a:xfrm>
                <a:off x="2416056" y="3514099"/>
                <a:ext cx="2276873" cy="300862"/>
              </a:xfrm>
              <a:prstGeom prst="rect">
                <a:avLst/>
              </a:prstGeom>
              <a:solidFill>
                <a:srgbClr val="EF95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5770" tIns="47884" rIns="95770" bIns="47884" anchor="ctr">
                <a:noAutofit/>
              </a:bodyPr>
              <a:lstStyle/>
              <a:p>
                <a:pPr algn="ctr" defTabSz="174123"/>
                <a:r>
                  <a:rPr lang="zh-CN" altLang="en-US" sz="1100" dirty="0">
                    <a:solidFill>
                      <a:prstClr val="white"/>
                    </a:solidFill>
                    <a:latin typeface="微软雅黑" pitchFamily="34" charset="-122"/>
                    <a:ea typeface="微软雅黑" pitchFamily="34" charset="-122"/>
                    <a:sym typeface="Huawei Sans" panose="020C0503030203020204" pitchFamily="34" charset="0"/>
                  </a:rPr>
                  <a:t>片内总线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330681" y="4387033"/>
            <a:ext cx="3523921" cy="1254471"/>
            <a:chOff x="2319475" y="4370042"/>
            <a:chExt cx="3523921" cy="1254471"/>
          </a:xfrm>
        </p:grpSpPr>
        <p:sp>
          <p:nvSpPr>
            <p:cNvPr id="95" name="矩形 7"/>
            <p:cNvSpPr>
              <a:spLocks noChangeArrowheads="1"/>
            </p:cNvSpPr>
            <p:nvPr/>
          </p:nvSpPr>
          <p:spPr bwMode="auto">
            <a:xfrm>
              <a:off x="4500822" y="4370044"/>
              <a:ext cx="1342574" cy="76364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95770" tIns="47884" rIns="95770" bIns="47884">
              <a:noAutofit/>
            </a:bodyPr>
            <a:lstStyle/>
            <a:p>
              <a:pPr defTabSz="1275998" eaLnBrk="0" fontAlgn="base">
                <a:spcBef>
                  <a:spcPct val="0"/>
                </a:spcBef>
                <a:spcAft>
                  <a:spcPct val="0"/>
                </a:spcAft>
                <a:buClr>
                  <a:srgbClr val="5F5F5F">
                    <a:lumMod val="50000"/>
                    <a:lumOff val="50000"/>
                  </a:srgbClr>
                </a:buClr>
                <a:buSzPct val="100000"/>
              </a:pPr>
              <a:endParaRPr lang="zh-CN" altLang="en-US" sz="1200" kern="0" dirty="0">
                <a:solidFill>
                  <a:prstClr val="white"/>
                </a:solidFill>
                <a:latin typeface="+mn-ea"/>
                <a:ea typeface="+mn-ea"/>
                <a:cs typeface="Arial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2319475" y="4370042"/>
              <a:ext cx="2089906" cy="76364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95770" tIns="47884" rIns="95770" bIns="47884">
              <a:noAutofit/>
            </a:bodyPr>
            <a:lstStyle/>
            <a:p>
              <a:pPr defTabSz="1275998" eaLnBrk="0" fontAlgn="base">
                <a:spcBef>
                  <a:spcPct val="0"/>
                </a:spcBef>
                <a:spcAft>
                  <a:spcPct val="0"/>
                </a:spcAft>
                <a:buClr>
                  <a:srgbClr val="5F5F5F">
                    <a:lumMod val="50000"/>
                    <a:lumOff val="50000"/>
                  </a:srgbClr>
                </a:buClr>
                <a:buSzPct val="100000"/>
              </a:pPr>
              <a:endParaRPr lang="zh-CN" altLang="en-US" sz="2000" kern="0">
                <a:solidFill>
                  <a:prstClr val="black"/>
                </a:solidFill>
                <a:latin typeface="+mn-ea"/>
                <a:ea typeface="+mn-ea"/>
                <a:cs typeface="Arial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7" name="左右箭头 4"/>
            <p:cNvSpPr>
              <a:spLocks noChangeArrowheads="1"/>
            </p:cNvSpPr>
            <p:nvPr/>
          </p:nvSpPr>
          <p:spPr bwMode="auto">
            <a:xfrm>
              <a:off x="3480901" y="5341566"/>
              <a:ext cx="2244516" cy="282947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95770" tIns="47884" rIns="95770" bIns="47884" anchor="ctr">
              <a:noAutofit/>
            </a:bodyPr>
            <a:lstStyle/>
            <a:p>
              <a:pPr algn="ctr" defTabSz="174123"/>
              <a:r>
                <a:rPr lang="en-US" altLang="zh-CN" sz="1400" dirty="0" err="1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sym typeface="Huawei Sans" panose="020C0503030203020204" pitchFamily="34" charset="0"/>
                </a:rPr>
                <a:t>PCIe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sym typeface="Huawei Sans" panose="020C0503030203020204" pitchFamily="34" charset="0"/>
                </a:rPr>
                <a:t> 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sym typeface="Huawei Sans" panose="020C0503030203020204" pitchFamily="34" charset="0"/>
                </a:rPr>
                <a:t>总线</a:t>
              </a:r>
            </a:p>
          </p:txBody>
        </p:sp>
        <p:sp>
          <p:nvSpPr>
            <p:cNvPr id="103" name="文本框 87"/>
            <p:cNvSpPr txBox="1"/>
            <p:nvPr/>
          </p:nvSpPr>
          <p:spPr>
            <a:xfrm>
              <a:off x="4590206" y="4521033"/>
              <a:ext cx="1163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75998" eaLnBrk="0" fontAlgn="base">
                <a:spcBef>
                  <a:spcPct val="0"/>
                </a:spcBef>
                <a:spcAft>
                  <a:spcPct val="0"/>
                </a:spcAft>
                <a:buClr>
                  <a:srgbClr val="5F5F5F">
                    <a:lumMod val="50000"/>
                    <a:lumOff val="50000"/>
                  </a:srgbClr>
                </a:buClr>
                <a:buSzPct val="100000"/>
              </a:pPr>
              <a:r>
                <a:rPr lang="en-US" altLang="zh-CN" sz="1200" dirty="0" err="1">
                  <a:solidFill>
                    <a:prstClr val="black"/>
                  </a:solidFill>
                  <a:latin typeface="+mn-ea"/>
                  <a:ea typeface="+mn-ea"/>
                  <a:cs typeface="Arial" pitchFamily="34" charset="0"/>
                  <a:sym typeface="Huawei Sans" panose="020C0503030203020204" pitchFamily="34" charset="0"/>
                </a:rPr>
                <a:t>PCIe</a:t>
              </a:r>
              <a:r>
                <a:rPr lang="zh-CN" altLang="en-US" sz="1200" dirty="0">
                  <a:solidFill>
                    <a:prstClr val="black"/>
                  </a:solidFill>
                  <a:latin typeface="+mn-ea"/>
                  <a:ea typeface="+mn-ea"/>
                  <a:cs typeface="Arial" pitchFamily="34" charset="0"/>
                  <a:sym typeface="Huawei Sans" panose="020C0503030203020204" pitchFamily="34" charset="0"/>
                </a:rPr>
                <a:t>加速卡</a:t>
              </a:r>
              <a:endParaRPr lang="en-US" altLang="zh-CN" sz="1200" dirty="0">
                <a:solidFill>
                  <a:prstClr val="black"/>
                </a:solidFill>
                <a:latin typeface="+mn-ea"/>
                <a:ea typeface="+mn-ea"/>
                <a:cs typeface="Arial" pitchFamily="34" charset="0"/>
                <a:sym typeface="Huawei Sans" panose="020C0503030203020204" pitchFamily="34" charset="0"/>
              </a:endParaRPr>
            </a:p>
            <a:p>
              <a:pPr algn="ctr" defTabSz="1275998" eaLnBrk="0" fontAlgn="base">
                <a:spcBef>
                  <a:spcPct val="0"/>
                </a:spcBef>
                <a:spcAft>
                  <a:spcPct val="0"/>
                </a:spcAft>
                <a:buClr>
                  <a:srgbClr val="5F5F5F">
                    <a:lumMod val="50000"/>
                    <a:lumOff val="50000"/>
                  </a:srgbClr>
                </a:buClr>
                <a:buSzPct val="100000"/>
              </a:pPr>
              <a:r>
                <a:rPr lang="zh-CN" altLang="en-US" sz="1200" dirty="0">
                  <a:solidFill>
                    <a:prstClr val="black"/>
                  </a:solidFill>
                  <a:latin typeface="+mn-ea"/>
                  <a:ea typeface="+mn-ea"/>
                  <a:cs typeface="Arial" pitchFamily="34" charset="0"/>
                  <a:sym typeface="Huawei Sans" panose="020C0503030203020204" pitchFamily="34" charset="0"/>
                </a:rPr>
                <a:t> </a:t>
              </a:r>
              <a:r>
                <a:rPr lang="en-US" altLang="zh-CN" sz="1200" dirty="0">
                  <a:solidFill>
                    <a:prstClr val="black"/>
                  </a:solidFill>
                  <a:latin typeface="+mn-ea"/>
                  <a:ea typeface="+mn-ea"/>
                  <a:cs typeface="Arial" pitchFamily="34" charset="0"/>
                  <a:sym typeface="Huawei Sans" panose="020C0503030203020204" pitchFamily="34" charset="0"/>
                </a:rPr>
                <a:t>(QAT</a:t>
              </a:r>
              <a:r>
                <a:rPr lang="zh-CN" altLang="en-US" sz="1200" dirty="0">
                  <a:solidFill>
                    <a:prstClr val="black"/>
                  </a:solidFill>
                  <a:latin typeface="+mn-ea"/>
                  <a:ea typeface="+mn-ea"/>
                  <a:cs typeface="Arial" pitchFamily="34" charset="0"/>
                  <a:sym typeface="Huawei Sans" panose="020C0503030203020204" pitchFamily="34" charset="0"/>
                </a:rPr>
                <a:t>卡</a:t>
              </a:r>
              <a:r>
                <a:rPr lang="en-US" altLang="zh-CN" sz="1200" dirty="0">
                  <a:solidFill>
                    <a:prstClr val="black"/>
                  </a:solidFill>
                  <a:latin typeface="+mn-ea"/>
                  <a:ea typeface="+mn-ea"/>
                  <a:cs typeface="Arial" pitchFamily="34" charset="0"/>
                  <a:sym typeface="Huawei Sans" panose="020C0503030203020204" pitchFamily="34" charset="0"/>
                </a:rPr>
                <a:t>)</a:t>
              </a:r>
              <a:endParaRPr lang="zh-CN" altLang="en-US" sz="1200" dirty="0">
                <a:solidFill>
                  <a:prstClr val="black"/>
                </a:solidFill>
                <a:latin typeface="+mn-ea"/>
                <a:ea typeface="+mn-ea"/>
                <a:cs typeface="Arial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104" name="直接箭头连接符 103"/>
            <p:cNvCxnSpPr/>
            <p:nvPr/>
          </p:nvCxnSpPr>
          <p:spPr>
            <a:xfrm>
              <a:off x="5172109" y="5132643"/>
              <a:ext cx="0" cy="212753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直接箭头连接符 104"/>
            <p:cNvCxnSpPr/>
            <p:nvPr/>
          </p:nvCxnSpPr>
          <p:spPr>
            <a:xfrm>
              <a:off x="3872611" y="5132643"/>
              <a:ext cx="0" cy="212753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组合 14"/>
            <p:cNvGrpSpPr/>
            <p:nvPr/>
          </p:nvGrpSpPr>
          <p:grpSpPr>
            <a:xfrm>
              <a:off x="2380852" y="4405918"/>
              <a:ext cx="1967152" cy="634741"/>
              <a:chOff x="2360976" y="4399169"/>
              <a:chExt cx="1967152" cy="634741"/>
            </a:xfrm>
          </p:grpSpPr>
          <p:sp>
            <p:nvSpPr>
              <p:cNvPr id="100" name="文本框 84"/>
              <p:cNvSpPr txBox="1"/>
              <p:nvPr/>
            </p:nvSpPr>
            <p:spPr>
              <a:xfrm>
                <a:off x="2747390" y="4399169"/>
                <a:ext cx="12130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4123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prstClr val="black"/>
                    </a:solidFill>
                    <a:latin typeface="+mn-ea"/>
                    <a:ea typeface="+mn-ea"/>
                    <a:sym typeface="Huawei Sans" panose="020C0503030203020204" pitchFamily="34" charset="0"/>
                  </a:rPr>
                  <a:t>传统处理器</a:t>
                </a: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2360976" y="4723010"/>
                <a:ext cx="1967152" cy="310900"/>
                <a:chOff x="2360976" y="4757045"/>
                <a:chExt cx="1967152" cy="310900"/>
              </a:xfrm>
            </p:grpSpPr>
            <p:sp>
              <p:nvSpPr>
                <p:cNvPr id="98" name="矩形 5"/>
                <p:cNvSpPr>
                  <a:spLocks noChangeArrowheads="1"/>
                </p:cNvSpPr>
                <p:nvPr/>
              </p:nvSpPr>
              <p:spPr bwMode="auto">
                <a:xfrm>
                  <a:off x="3152273" y="4786127"/>
                  <a:ext cx="388082" cy="184666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7412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kern="0" dirty="0">
                      <a:solidFill>
                        <a:prstClr val="black"/>
                      </a:solidFill>
                      <a:latin typeface="+mn-ea"/>
                      <a:ea typeface="+mn-ea"/>
                      <a:sym typeface="Huawei Sans" panose="020C0503030203020204" pitchFamily="34" charset="0"/>
                    </a:rPr>
                    <a:t>……</a:t>
                  </a:r>
                  <a:endParaRPr lang="zh-CN" altLang="en-US" sz="1200" kern="0" dirty="0">
                    <a:solidFill>
                      <a:prstClr val="black"/>
                    </a:solidFill>
                    <a:latin typeface="+mn-ea"/>
                    <a:ea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" name="矩形 5"/>
                <p:cNvSpPr>
                  <a:spLocks noChangeArrowheads="1"/>
                </p:cNvSpPr>
                <p:nvPr/>
              </p:nvSpPr>
              <p:spPr bwMode="auto">
                <a:xfrm>
                  <a:off x="3417094" y="4757045"/>
                  <a:ext cx="911034" cy="3109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5770" tIns="47884" rIns="95770" bIns="47884" anchor="ctr">
                  <a:noAutofit/>
                </a:bodyPr>
                <a:lstStyle/>
                <a:p>
                  <a:pPr algn="ctr" defTabSz="1275998" eaLnBrk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5F5F5F">
                        <a:lumMod val="50000"/>
                        <a:lumOff val="50000"/>
                      </a:srgbClr>
                    </a:buClr>
                    <a:buSzPct val="100000"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+mn-ea"/>
                      <a:ea typeface="+mn-ea"/>
                      <a:cs typeface="Arial" pitchFamily="34" charset="0"/>
                      <a:sym typeface="Huawei Sans" panose="020C0503030203020204" pitchFamily="34" charset="0"/>
                    </a:rPr>
                    <a:t>处理器核</a:t>
                  </a:r>
                </a:p>
              </p:txBody>
            </p:sp>
            <p:sp>
              <p:nvSpPr>
                <p:cNvPr id="123" name="矩形 5"/>
                <p:cNvSpPr>
                  <a:spLocks noChangeArrowheads="1"/>
                </p:cNvSpPr>
                <p:nvPr/>
              </p:nvSpPr>
              <p:spPr bwMode="auto">
                <a:xfrm>
                  <a:off x="2360976" y="4757045"/>
                  <a:ext cx="911034" cy="3109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5770" tIns="47884" rIns="95770" bIns="47884" anchor="ctr">
                  <a:noAutofit/>
                </a:bodyPr>
                <a:lstStyle/>
                <a:p>
                  <a:pPr algn="ctr" defTabSz="1275998" eaLnBrk="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5F5F5F">
                        <a:lumMod val="50000"/>
                        <a:lumOff val="50000"/>
                      </a:srgbClr>
                    </a:buClr>
                    <a:buSzPct val="100000"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+mn-ea"/>
                      <a:ea typeface="+mn-ea"/>
                      <a:cs typeface="Arial" pitchFamily="34" charset="0"/>
                      <a:sym typeface="Huawei Sans" panose="020C0503030203020204" pitchFamily="34" charset="0"/>
                    </a:rPr>
                    <a:t>处理器核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65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 bwMode="auto">
          <a:xfrm>
            <a:off x="550862" y="1268413"/>
            <a:ext cx="11090276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文件系统决定了磁盘加载到内存过程的快慢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CPU/</a:t>
              </a:r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内存</a:t>
              </a: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00989" y="1429678"/>
            <a:ext cx="8065483" cy="4717780"/>
            <a:chOff x="2562412" y="1487756"/>
            <a:chExt cx="7067176" cy="4601624"/>
          </a:xfrm>
        </p:grpSpPr>
        <p:sp>
          <p:nvSpPr>
            <p:cNvPr id="58" name="矩形 57"/>
            <p:cNvSpPr/>
            <p:nvPr/>
          </p:nvSpPr>
          <p:spPr>
            <a:xfrm>
              <a:off x="2580124" y="5705901"/>
              <a:ext cx="3391662" cy="374958"/>
            </a:xfrm>
            <a:prstGeom prst="rect">
              <a:avLst/>
            </a:prstGeom>
            <a:solidFill>
              <a:srgbClr val="84D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本地磁盘设备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176308" y="5714422"/>
              <a:ext cx="3446571" cy="374958"/>
            </a:xfrm>
            <a:prstGeom prst="rect">
              <a:avLst/>
            </a:prstGeom>
            <a:solidFill>
              <a:srgbClr val="84D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网络存储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574623" y="4992878"/>
              <a:ext cx="7042755" cy="366436"/>
            </a:xfrm>
            <a:prstGeom prst="rect">
              <a:avLst/>
            </a:prstGeom>
            <a:solidFill>
              <a:srgbClr val="F7A655"/>
            </a:solidFill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缓冲区（</a:t>
              </a:r>
              <a:r>
                <a:rPr lang="en-US" altLang="zh-CN" sz="11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Buffer</a:t>
              </a:r>
              <a:r>
                <a:rPr lang="zh-CN" altLang="en-US" sz="11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11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2567913" y="2099798"/>
              <a:ext cx="7056174" cy="253797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直接连接符 61"/>
            <p:cNvCxnSpPr>
              <a:endCxn id="58" idx="0"/>
            </p:cNvCxnSpPr>
            <p:nvPr/>
          </p:nvCxnSpPr>
          <p:spPr>
            <a:xfrm>
              <a:off x="4275954" y="5359314"/>
              <a:ext cx="0" cy="346587"/>
            </a:xfrm>
            <a:prstGeom prst="line">
              <a:avLst/>
            </a:prstGeom>
            <a:ln w="19050">
              <a:solidFill>
                <a:srgbClr val="C700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endCxn id="59" idx="0"/>
            </p:cNvCxnSpPr>
            <p:nvPr/>
          </p:nvCxnSpPr>
          <p:spPr>
            <a:xfrm>
              <a:off x="7899593" y="5359314"/>
              <a:ext cx="1" cy="355108"/>
            </a:xfrm>
            <a:prstGeom prst="line">
              <a:avLst/>
            </a:prstGeom>
            <a:ln w="19050">
              <a:solidFill>
                <a:srgbClr val="C700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2738439" y="2684067"/>
              <a:ext cx="6715124" cy="315305"/>
              <a:chOff x="3142562" y="2650567"/>
              <a:chExt cx="6109923" cy="315305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3142562" y="2650567"/>
                <a:ext cx="647654" cy="315305"/>
              </a:xfrm>
              <a:prstGeom prst="rect">
                <a:avLst/>
              </a:prstGeom>
              <a:solidFill>
                <a:srgbClr val="84D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Ext2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4235016" y="2650567"/>
                <a:ext cx="647654" cy="315305"/>
              </a:xfrm>
              <a:prstGeom prst="rect">
                <a:avLst/>
              </a:prstGeom>
              <a:solidFill>
                <a:srgbClr val="84D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Ext3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327470" y="2650567"/>
                <a:ext cx="647654" cy="315305"/>
              </a:xfrm>
              <a:prstGeom prst="rect">
                <a:avLst/>
              </a:prstGeom>
              <a:solidFill>
                <a:srgbClr val="84D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Ext4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6419924" y="2650567"/>
                <a:ext cx="647654" cy="315305"/>
              </a:xfrm>
              <a:prstGeom prst="rect">
                <a:avLst/>
              </a:prstGeom>
              <a:solidFill>
                <a:srgbClr val="84D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XFS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512378" y="2650567"/>
                <a:ext cx="647654" cy="315305"/>
              </a:xfrm>
              <a:prstGeom prst="rect">
                <a:avLst/>
              </a:prstGeom>
              <a:solidFill>
                <a:srgbClr val="84D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 smtClean="0">
                    <a:solidFill>
                      <a:schemeClr val="bg1"/>
                    </a:solidFill>
                  </a:rPr>
                  <a:t>…</a:t>
                </a:r>
                <a:endParaRPr lang="zh-CN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8604831" y="2650567"/>
                <a:ext cx="647654" cy="315305"/>
              </a:xfrm>
              <a:prstGeom prst="rect">
                <a:avLst/>
              </a:prstGeom>
              <a:solidFill>
                <a:srgbClr val="84D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NFS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矩形 69"/>
            <p:cNvSpPr/>
            <p:nvPr/>
          </p:nvSpPr>
          <p:spPr>
            <a:xfrm>
              <a:off x="2738438" y="2240044"/>
              <a:ext cx="6715124" cy="3323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文件系统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562412" y="1487756"/>
              <a:ext cx="7067176" cy="323916"/>
            </a:xfrm>
            <a:prstGeom prst="rect">
              <a:avLst/>
            </a:prstGeom>
            <a:solidFill>
              <a:srgbClr val="15B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应用内存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3" name="直接连接符 72"/>
            <p:cNvCxnSpPr>
              <a:stCxn id="61" idx="2"/>
              <a:endCxn id="60" idx="0"/>
            </p:cNvCxnSpPr>
            <p:nvPr/>
          </p:nvCxnSpPr>
          <p:spPr>
            <a:xfrm>
              <a:off x="6096000" y="4637770"/>
              <a:ext cx="1" cy="355108"/>
            </a:xfrm>
            <a:prstGeom prst="line">
              <a:avLst/>
            </a:prstGeom>
            <a:ln w="19050">
              <a:solidFill>
                <a:srgbClr val="C700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>
              <a:stCxn id="71" idx="2"/>
              <a:endCxn id="61" idx="0"/>
            </p:cNvCxnSpPr>
            <p:nvPr/>
          </p:nvCxnSpPr>
          <p:spPr>
            <a:xfrm>
              <a:off x="6096000" y="1811672"/>
              <a:ext cx="0" cy="288126"/>
            </a:xfrm>
            <a:prstGeom prst="line">
              <a:avLst/>
            </a:prstGeom>
            <a:ln w="19050">
              <a:solidFill>
                <a:srgbClr val="C700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2738437" y="3111046"/>
              <a:ext cx="6715125" cy="354098"/>
              <a:chOff x="2988368" y="3076440"/>
              <a:chExt cx="6306189" cy="354098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2988368" y="3076440"/>
                <a:ext cx="3113134" cy="354098"/>
              </a:xfrm>
              <a:prstGeom prst="rect">
                <a:avLst/>
              </a:prstGeom>
              <a:solidFill>
                <a:srgbClr val="59C8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文件预读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6181426" y="3076440"/>
                <a:ext cx="3113131" cy="354098"/>
              </a:xfrm>
              <a:prstGeom prst="rect">
                <a:avLst/>
              </a:prstGeom>
              <a:solidFill>
                <a:srgbClr val="59C8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脏数据刷新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2738437" y="3576817"/>
              <a:ext cx="6715126" cy="949137"/>
            </a:xfrm>
            <a:prstGeom prst="rect">
              <a:avLst/>
            </a:prstGeom>
            <a:solidFill>
              <a:srgbClr val="F7A65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838450" y="3696394"/>
              <a:ext cx="6515100" cy="709982"/>
              <a:chOff x="2838450" y="3678048"/>
              <a:chExt cx="6515100" cy="709982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5059691" y="4072725"/>
                <a:ext cx="2083551" cy="315305"/>
              </a:xfrm>
              <a:prstGeom prst="rect">
                <a:avLst/>
              </a:prstGeom>
              <a:solidFill>
                <a:srgbClr val="F7A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 err="1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DeadLine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838450" y="3678048"/>
                <a:ext cx="6515100" cy="315305"/>
              </a:xfrm>
              <a:prstGeom prst="rect">
                <a:avLst/>
              </a:prstGeom>
              <a:solidFill>
                <a:srgbClr val="C7000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IO</a:t>
                </a:r>
                <a:r>
                  <a:rPr lang="zh-CN" altLang="en-US" sz="1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调度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2849383" y="4072725"/>
                <a:ext cx="2083551" cy="315305"/>
              </a:xfrm>
              <a:prstGeom prst="rect">
                <a:avLst/>
              </a:prstGeom>
              <a:solidFill>
                <a:srgbClr val="F7A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CFQ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7269999" y="4072725"/>
                <a:ext cx="2083551" cy="315305"/>
              </a:xfrm>
              <a:prstGeom prst="rect">
                <a:avLst/>
              </a:prstGeom>
              <a:solidFill>
                <a:srgbClr val="F7A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NOOP</a:t>
                </a:r>
                <a:endPara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4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 bwMode="auto">
          <a:xfrm>
            <a:off x="6232194" y="1267273"/>
            <a:ext cx="5400235" cy="38861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550861" y="1267273"/>
            <a:ext cx="5400235" cy="38861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25" name="矩形 124"/>
          <p:cNvSpPr/>
          <p:nvPr/>
        </p:nvSpPr>
        <p:spPr bwMode="auto">
          <a:xfrm>
            <a:off x="550862" y="5344735"/>
            <a:ext cx="11090276" cy="9639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磁盘预取可以充分利用磁盘带宽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CPU/</a:t>
              </a:r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内存</a:t>
              </a: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  <a:latin typeface="+mn-ea"/>
                <a:ea typeface="+mn-ea"/>
              </a:endParaRPr>
            </a:p>
          </p:txBody>
        </p:sp>
      </p:grpSp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37508"/>
              </p:ext>
            </p:extLst>
          </p:nvPr>
        </p:nvGraphicFramePr>
        <p:xfrm>
          <a:off x="1518577" y="3484889"/>
          <a:ext cx="3414544" cy="11500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3636"/>
                <a:gridCol w="853636"/>
                <a:gridCol w="853636"/>
                <a:gridCol w="853636"/>
              </a:tblGrid>
              <a:tr h="3086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zh-CN" altLang="en-US" sz="130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71873"/>
              </p:ext>
            </p:extLst>
          </p:nvPr>
        </p:nvGraphicFramePr>
        <p:xfrm>
          <a:off x="7225037" y="3484889"/>
          <a:ext cx="3414548" cy="112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637"/>
                <a:gridCol w="853637"/>
                <a:gridCol w="853637"/>
                <a:gridCol w="853637"/>
              </a:tblGrid>
              <a:tr h="2804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zh-CN" altLang="en-US" sz="130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smtClean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zh-CN" altLang="en-US" sz="130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zh-CN" alt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50343"/>
              </p:ext>
            </p:extLst>
          </p:nvPr>
        </p:nvGraphicFramePr>
        <p:xfrm>
          <a:off x="1518576" y="1875309"/>
          <a:ext cx="3414547" cy="111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90"/>
                <a:gridCol w="832983"/>
                <a:gridCol w="853637"/>
                <a:gridCol w="853637"/>
              </a:tblGrid>
              <a:tr h="276646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Cache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6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H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I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J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K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B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C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D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</a:tr>
            </a:tbl>
          </a:graphicData>
        </a:graphic>
      </p:graphicFrame>
      <p:sp>
        <p:nvSpPr>
          <p:cNvPr id="45" name="文本框 43"/>
          <p:cNvSpPr txBox="1"/>
          <p:nvPr/>
        </p:nvSpPr>
        <p:spPr>
          <a:xfrm>
            <a:off x="1138663" y="1383607"/>
            <a:ext cx="422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Command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Get A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 Value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92483"/>
              </p:ext>
            </p:extLst>
          </p:nvPr>
        </p:nvGraphicFramePr>
        <p:xfrm>
          <a:off x="7225038" y="1875309"/>
          <a:ext cx="3414547" cy="111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90"/>
                <a:gridCol w="832983"/>
                <a:gridCol w="853637"/>
                <a:gridCol w="853637"/>
              </a:tblGrid>
              <a:tr h="276646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Cache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rgbClr val="84D0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6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smtClean="0"/>
                        <a:t>H</a:t>
                      </a:r>
                      <a:endParaRPr lang="zh-CN" altLang="en-US" sz="1300"/>
                    </a:p>
                  </a:txBody>
                  <a:tcPr marL="64569" marR="64569" marT="32285" marB="3228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I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J</a:t>
                      </a:r>
                      <a:endParaRPr lang="zh-CN" altLang="en-US" sz="1300" dirty="0"/>
                    </a:p>
                  </a:txBody>
                  <a:tcPr marL="64569" marR="64569" marT="32285" marB="3228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smtClean="0"/>
                        <a:t>K</a:t>
                      </a:r>
                      <a:endParaRPr lang="zh-CN" altLang="en-US" sz="1300"/>
                    </a:p>
                  </a:txBody>
                  <a:tcPr marL="64569" marR="64569" marT="32285" marB="3228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</a:tr>
              <a:tr h="2804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CN" altLang="en-US" sz="13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zh-CN" alt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69" marR="64569" marT="32285" marB="32285">
                    <a:solidFill>
                      <a:srgbClr val="F7A655"/>
                    </a:solidFill>
                  </a:tcPr>
                </a:tc>
              </a:tr>
            </a:tbl>
          </a:graphicData>
        </a:graphic>
      </p:graphicFrame>
      <p:sp>
        <p:nvSpPr>
          <p:cNvPr id="48" name="上箭头 47"/>
          <p:cNvSpPr/>
          <p:nvPr/>
        </p:nvSpPr>
        <p:spPr>
          <a:xfrm>
            <a:off x="8771358" y="3094034"/>
            <a:ext cx="321906" cy="267267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上箭头 48"/>
          <p:cNvSpPr/>
          <p:nvPr/>
        </p:nvSpPr>
        <p:spPr>
          <a:xfrm>
            <a:off x="3064896" y="3094034"/>
            <a:ext cx="321906" cy="28358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50"/>
          <p:cNvSpPr txBox="1"/>
          <p:nvPr/>
        </p:nvSpPr>
        <p:spPr>
          <a:xfrm>
            <a:off x="9093264" y="3112715"/>
            <a:ext cx="103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sz="1100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100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1100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endParaRPr lang="zh-CN" altLang="en-US" sz="1100" dirty="0">
              <a:solidFill>
                <a:srgbClr val="C7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1"/>
          <p:cNvSpPr txBox="1"/>
          <p:nvPr/>
        </p:nvSpPr>
        <p:spPr>
          <a:xfrm>
            <a:off x="3386802" y="3112715"/>
            <a:ext cx="103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四次</a:t>
            </a:r>
            <a:r>
              <a:rPr lang="en-US" altLang="zh-CN" sz="1100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1100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endParaRPr lang="zh-CN" altLang="en-US" sz="1100" dirty="0">
              <a:solidFill>
                <a:srgbClr val="C7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2"/>
          <p:cNvSpPr txBox="1"/>
          <p:nvPr/>
        </p:nvSpPr>
        <p:spPr>
          <a:xfrm>
            <a:off x="2203906" y="4695723"/>
            <a:ext cx="204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未开启磁盘预取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3"/>
          <p:cNvSpPr txBox="1"/>
          <p:nvPr/>
        </p:nvSpPr>
        <p:spPr>
          <a:xfrm>
            <a:off x="8004904" y="4695723"/>
            <a:ext cx="185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开启磁盘预取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2"/>
          <p:cNvSpPr txBox="1"/>
          <p:nvPr/>
        </p:nvSpPr>
        <p:spPr>
          <a:xfrm>
            <a:off x="816646" y="5503564"/>
            <a:ext cx="1055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适用于大数据读场景：</a:t>
            </a:r>
            <a:r>
              <a:rPr lang="en-US" altLang="zh-CN" sz="1800" b="1" dirty="0" err="1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Hibench</a:t>
            </a:r>
            <a:r>
              <a:rPr lang="zh-CN" altLang="en-US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r>
              <a:rPr lang="en-US" altLang="zh-CN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spark </a:t>
            </a:r>
            <a:r>
              <a:rPr lang="zh-CN" altLang="en-US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yarn-client</a:t>
            </a:r>
            <a:r>
              <a:rPr lang="zh-CN" altLang="en-US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模型，</a:t>
            </a:r>
            <a:r>
              <a:rPr lang="en-US" altLang="zh-CN" sz="1800" b="1" dirty="0" err="1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read_ahead_kb</a:t>
            </a:r>
            <a:r>
              <a:rPr lang="zh-CN" altLang="en-US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</a:t>
            </a:r>
            <a:r>
              <a:rPr lang="zh-CN" altLang="en-US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修改至</a:t>
            </a:r>
            <a:r>
              <a:rPr lang="en-US" altLang="zh-CN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4096</a:t>
            </a:r>
            <a:r>
              <a:rPr lang="zh-CN" altLang="en-US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，性能约提升</a:t>
            </a:r>
            <a:r>
              <a:rPr lang="en-US" altLang="zh-CN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8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b="1" dirty="0" smtClean="0">
              <a:solidFill>
                <a:srgbClr val="C7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43"/>
          <p:cNvSpPr txBox="1"/>
          <p:nvPr/>
        </p:nvSpPr>
        <p:spPr>
          <a:xfrm>
            <a:off x="6819996" y="1383607"/>
            <a:ext cx="422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Command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Get A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 Value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43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 bwMode="auto">
          <a:xfrm>
            <a:off x="550862" y="1268413"/>
            <a:ext cx="11090276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网卡中断产生频率会影响应用的吞吐和延迟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CPU/</a:t>
              </a:r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内存</a:t>
              </a: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网卡</a:t>
              </a: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1832590" y="1767116"/>
            <a:ext cx="8526821" cy="4042905"/>
            <a:chOff x="1832590" y="1568273"/>
            <a:chExt cx="8526821" cy="404290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832590" y="2782647"/>
              <a:ext cx="8526821" cy="683264"/>
              <a:chOff x="1560289" y="2782647"/>
              <a:chExt cx="8526821" cy="683264"/>
            </a:xfrm>
          </p:grpSpPr>
          <p:sp>
            <p:nvSpPr>
              <p:cNvPr id="67" name="文本框 67"/>
              <p:cNvSpPr txBox="1"/>
              <p:nvPr/>
            </p:nvSpPr>
            <p:spPr>
              <a:xfrm>
                <a:off x="1560289" y="2782647"/>
                <a:ext cx="2441694" cy="683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 smtClean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中断产生的频率高会消耗</a:t>
                </a:r>
                <a:endParaRPr lang="en-US" altLang="zh-CN" sz="1600" dirty="0" smtClean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600" dirty="0" smtClean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大量的</a:t>
                </a:r>
                <a:r>
                  <a:rPr lang="en-US" altLang="zh-CN" sz="1600" dirty="0" smtClean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CPU</a:t>
                </a:r>
                <a:r>
                  <a:rPr lang="zh-CN" altLang="en-US" sz="1600" dirty="0" smtClean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时间片。</a:t>
                </a:r>
                <a:endParaRPr lang="zh-CN" altLang="en-US" sz="1600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140"/>
              <p:cNvSpPr txBox="1"/>
              <p:nvPr/>
            </p:nvSpPr>
            <p:spPr>
              <a:xfrm>
                <a:off x="7645416" y="2782647"/>
                <a:ext cx="2441694" cy="683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 smtClean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中断产生的频率低会影响</a:t>
                </a:r>
                <a:endParaRPr lang="en-US" altLang="zh-CN" sz="1600" dirty="0" smtClean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600" dirty="0" smtClean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应用收到数据的时延。</a:t>
                </a:r>
                <a:endParaRPr lang="zh-CN" altLang="en-US" sz="1600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1961241" y="1568273"/>
              <a:ext cx="8182428" cy="4042905"/>
              <a:chOff x="1748972" y="1568273"/>
              <a:chExt cx="8182428" cy="404290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367796" y="1568273"/>
                <a:ext cx="3048209" cy="3112013"/>
              </a:xfrm>
              <a:prstGeom prst="rect">
                <a:avLst/>
              </a:prstGeom>
              <a:solidFill>
                <a:srgbClr val="F7A655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257533" y="1890523"/>
                <a:ext cx="1268734" cy="426161"/>
              </a:xfrm>
              <a:prstGeom prst="rect">
                <a:avLst/>
              </a:prstGeom>
              <a:solidFill>
                <a:srgbClr val="15B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packet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5" name="直接箭头连接符 34"/>
              <p:cNvCxnSpPr>
                <a:stCxn id="32" idx="2"/>
                <a:endCxn id="70" idx="0"/>
              </p:cNvCxnSpPr>
              <p:nvPr/>
            </p:nvCxnSpPr>
            <p:spPr>
              <a:xfrm>
                <a:off x="5891900" y="2316684"/>
                <a:ext cx="0" cy="625484"/>
              </a:xfrm>
              <a:prstGeom prst="straightConnector1">
                <a:avLst/>
              </a:prstGeom>
              <a:ln>
                <a:solidFill>
                  <a:srgbClr val="15B0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圆角矩形 35"/>
              <p:cNvSpPr/>
              <p:nvPr/>
            </p:nvSpPr>
            <p:spPr>
              <a:xfrm>
                <a:off x="8111222" y="5185017"/>
                <a:ext cx="1266556" cy="426161"/>
              </a:xfrm>
              <a:prstGeom prst="roundRect">
                <a:avLst>
                  <a:gd name="adj" fmla="val 0"/>
                </a:avLst>
              </a:prstGeom>
              <a:solidFill>
                <a:srgbClr val="15B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APP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5257533" y="5185017"/>
                <a:ext cx="1268734" cy="426161"/>
              </a:xfrm>
              <a:prstGeom prst="roundRect">
                <a:avLst>
                  <a:gd name="adj" fmla="val 0"/>
                </a:avLst>
              </a:prstGeom>
              <a:solidFill>
                <a:srgbClr val="15B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socket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1" name="直接箭头连接符 40"/>
              <p:cNvCxnSpPr>
                <a:stCxn id="70" idx="2"/>
                <a:endCxn id="71" idx="0"/>
              </p:cNvCxnSpPr>
              <p:nvPr/>
            </p:nvCxnSpPr>
            <p:spPr>
              <a:xfrm>
                <a:off x="5891900" y="3368329"/>
                <a:ext cx="0" cy="625484"/>
              </a:xfrm>
              <a:prstGeom prst="straightConnector1">
                <a:avLst/>
              </a:prstGeom>
              <a:ln>
                <a:solidFill>
                  <a:srgbClr val="15B0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90"/>
              <p:cNvSpPr txBox="1"/>
              <p:nvPr/>
            </p:nvSpPr>
            <p:spPr>
              <a:xfrm>
                <a:off x="3641538" y="3944939"/>
                <a:ext cx="14917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、处理中断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8" name="直接箭头连接符 57"/>
              <p:cNvCxnSpPr>
                <a:stCxn id="71" idx="1"/>
                <a:endCxn id="76" idx="3"/>
              </p:cNvCxnSpPr>
              <p:nvPr/>
            </p:nvCxnSpPr>
            <p:spPr>
              <a:xfrm flipH="1">
                <a:off x="3496357" y="4206894"/>
                <a:ext cx="1761176" cy="0"/>
              </a:xfrm>
              <a:prstGeom prst="straightConnector1">
                <a:avLst/>
              </a:prstGeom>
              <a:ln>
                <a:solidFill>
                  <a:srgbClr val="15B0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>
                <a:stCxn id="76" idx="2"/>
                <a:endCxn id="83" idx="0"/>
              </p:cNvCxnSpPr>
              <p:nvPr/>
            </p:nvCxnSpPr>
            <p:spPr>
              <a:xfrm>
                <a:off x="2861990" y="4419974"/>
                <a:ext cx="0" cy="765043"/>
              </a:xfrm>
              <a:prstGeom prst="straightConnector1">
                <a:avLst/>
              </a:prstGeom>
              <a:ln>
                <a:solidFill>
                  <a:srgbClr val="15B0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本框 97"/>
              <p:cNvSpPr txBox="1"/>
              <p:nvPr/>
            </p:nvSpPr>
            <p:spPr>
              <a:xfrm>
                <a:off x="1748972" y="4675545"/>
                <a:ext cx="111301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、生成软中断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103"/>
              <p:cNvSpPr txBox="1"/>
              <p:nvPr/>
            </p:nvSpPr>
            <p:spPr>
              <a:xfrm>
                <a:off x="3681244" y="4997988"/>
                <a:ext cx="1491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、软中断将数据写入套接字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2" name="直接箭头连接符 61"/>
              <p:cNvCxnSpPr>
                <a:stCxn id="83" idx="3"/>
                <a:endCxn id="38" idx="1"/>
              </p:cNvCxnSpPr>
              <p:nvPr/>
            </p:nvCxnSpPr>
            <p:spPr>
              <a:xfrm>
                <a:off x="3596730" y="5398098"/>
                <a:ext cx="1660803" cy="0"/>
              </a:xfrm>
              <a:prstGeom prst="straightConnector1">
                <a:avLst/>
              </a:prstGeom>
              <a:ln>
                <a:solidFill>
                  <a:srgbClr val="15B0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/>
              <p:cNvCxnSpPr>
                <a:stCxn id="36" idx="1"/>
                <a:endCxn id="38" idx="3"/>
              </p:cNvCxnSpPr>
              <p:nvPr/>
            </p:nvCxnSpPr>
            <p:spPr>
              <a:xfrm flipH="1">
                <a:off x="6526267" y="5398098"/>
                <a:ext cx="1584955" cy="0"/>
              </a:xfrm>
              <a:prstGeom prst="straightConnector1">
                <a:avLst/>
              </a:prstGeom>
              <a:ln>
                <a:solidFill>
                  <a:srgbClr val="15B0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文本框 126"/>
              <p:cNvSpPr txBox="1"/>
              <p:nvPr/>
            </p:nvSpPr>
            <p:spPr>
              <a:xfrm>
                <a:off x="6572857" y="4997988"/>
                <a:ext cx="1491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、从套接字中取出数据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文本框 128"/>
              <p:cNvSpPr txBox="1"/>
              <p:nvPr/>
            </p:nvSpPr>
            <p:spPr>
              <a:xfrm>
                <a:off x="8866263" y="4480231"/>
                <a:ext cx="1065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、应用程序获取</a:t>
                </a:r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CPU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时间片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6" name="肘形连接符 65"/>
              <p:cNvCxnSpPr>
                <a:endCxn id="36" idx="0"/>
              </p:cNvCxnSpPr>
              <p:nvPr/>
            </p:nvCxnSpPr>
            <p:spPr>
              <a:xfrm>
                <a:off x="6526268" y="4206893"/>
                <a:ext cx="2218232" cy="978124"/>
              </a:xfrm>
              <a:prstGeom prst="bentConnector2">
                <a:avLst/>
              </a:prstGeom>
              <a:ln>
                <a:solidFill>
                  <a:srgbClr val="15B0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本框 1036"/>
              <p:cNvSpPr txBox="1"/>
              <p:nvPr/>
            </p:nvSpPr>
            <p:spPr>
              <a:xfrm>
                <a:off x="5299639" y="2491970"/>
                <a:ext cx="11845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、网络包达到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77"/>
              <p:cNvSpPr txBox="1"/>
              <p:nvPr/>
            </p:nvSpPr>
            <p:spPr>
              <a:xfrm>
                <a:off x="5201772" y="3534727"/>
                <a:ext cx="13802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、网卡产生硬中断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257533" y="2942168"/>
                <a:ext cx="1268734" cy="426161"/>
              </a:xfrm>
              <a:prstGeom prst="rect">
                <a:avLst/>
              </a:prstGeom>
              <a:solidFill>
                <a:srgbClr val="15B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网卡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5257533" y="3993813"/>
                <a:ext cx="1268734" cy="426161"/>
              </a:xfrm>
              <a:prstGeom prst="rect">
                <a:avLst/>
              </a:prstGeom>
              <a:solidFill>
                <a:srgbClr val="15B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CPU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227623" y="3993813"/>
                <a:ext cx="1268734" cy="426161"/>
              </a:xfrm>
              <a:prstGeom prst="rect">
                <a:avLst/>
              </a:prstGeom>
              <a:solidFill>
                <a:srgbClr val="15B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网卡驱动</a:t>
                </a: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2127250" y="5185017"/>
                <a:ext cx="1469480" cy="426161"/>
              </a:xfrm>
              <a:prstGeom prst="rect">
                <a:avLst/>
              </a:prstGeom>
              <a:solidFill>
                <a:srgbClr val="15B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SoftIRQ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thread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3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6123208" y="1266400"/>
            <a:ext cx="5517930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550864" y="1266400"/>
            <a:ext cx="5517930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调整网卡中断聚合，在低时延和高吞吐取平衡点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graphicFrame>
        <p:nvGraphicFramePr>
          <p:cNvPr id="21" name="图示 20"/>
          <p:cNvGraphicFramePr/>
          <p:nvPr>
            <p:extLst>
              <p:ext uri="{D42A27DB-BD31-4B8C-83A1-F6EECF244321}">
                <p14:modId xmlns:p14="http://schemas.microsoft.com/office/powerpoint/2010/main" val="1646867401"/>
              </p:ext>
            </p:extLst>
          </p:nvPr>
        </p:nvGraphicFramePr>
        <p:xfrm>
          <a:off x="5828026" y="1914085"/>
          <a:ext cx="6087274" cy="358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1090442" y="1962678"/>
            <a:ext cx="4417653" cy="1509612"/>
            <a:chOff x="136384" y="1536258"/>
            <a:chExt cx="5576108" cy="1858142"/>
          </a:xfrm>
        </p:grpSpPr>
        <p:sp>
          <p:nvSpPr>
            <p:cNvPr id="58" name="矩形 57"/>
            <p:cNvSpPr/>
            <p:nvPr/>
          </p:nvSpPr>
          <p:spPr>
            <a:xfrm>
              <a:off x="136384" y="1536258"/>
              <a:ext cx="5576108" cy="18581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A6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40796" y="2094670"/>
              <a:ext cx="354227" cy="2306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795023" y="2094670"/>
              <a:ext cx="354227" cy="2306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2149250" y="2094670"/>
              <a:ext cx="354227" cy="2306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2495239" y="2094670"/>
              <a:ext cx="354227" cy="2306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2857704" y="2094670"/>
              <a:ext cx="354227" cy="2306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3220169" y="2094670"/>
              <a:ext cx="354227" cy="2306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3574395" y="2094670"/>
              <a:ext cx="354227" cy="2306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3928622" y="2094670"/>
              <a:ext cx="354227" cy="2306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282849" y="2094670"/>
              <a:ext cx="354227" cy="2306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4628838" y="2094670"/>
              <a:ext cx="354227" cy="230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983065" y="2094670"/>
              <a:ext cx="354227" cy="230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33"/>
            <p:cNvSpPr txBox="1"/>
            <p:nvPr/>
          </p:nvSpPr>
          <p:spPr>
            <a:xfrm>
              <a:off x="1772942" y="1662869"/>
              <a:ext cx="553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irq1</a:t>
              </a:r>
              <a:endParaRPr lang="zh-CN" altLang="en-US" dirty="0"/>
            </a:p>
          </p:txBody>
        </p:sp>
        <p:sp>
          <p:nvSpPr>
            <p:cNvPr id="71" name="文本框 34"/>
            <p:cNvSpPr txBox="1"/>
            <p:nvPr/>
          </p:nvSpPr>
          <p:spPr>
            <a:xfrm>
              <a:off x="2782059" y="1653467"/>
              <a:ext cx="553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/>
                <a:t>irq2</a:t>
              </a:r>
              <a:endParaRPr lang="zh-CN" altLang="en-US"/>
            </a:p>
          </p:txBody>
        </p:sp>
        <p:sp>
          <p:nvSpPr>
            <p:cNvPr id="72" name="文本框 35"/>
            <p:cNvSpPr txBox="1"/>
            <p:nvPr/>
          </p:nvSpPr>
          <p:spPr>
            <a:xfrm>
              <a:off x="3837262" y="1648453"/>
              <a:ext cx="553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irq3</a:t>
              </a:r>
              <a:endParaRPr lang="zh-CN" altLang="en-US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1428439" y="2860104"/>
              <a:ext cx="354227" cy="2306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782666" y="2860104"/>
              <a:ext cx="354227" cy="2306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2120417" y="2860104"/>
              <a:ext cx="354227" cy="2306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2474644" y="2860104"/>
              <a:ext cx="354227" cy="2306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2837109" y="2860104"/>
              <a:ext cx="354227" cy="2306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3547620" y="2860104"/>
              <a:ext cx="354227" cy="2306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3908027" y="2860104"/>
              <a:ext cx="354227" cy="2306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4262254" y="2860104"/>
              <a:ext cx="354227" cy="2306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4608243" y="2860104"/>
              <a:ext cx="354227" cy="230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962470" y="2860104"/>
              <a:ext cx="354227" cy="230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49"/>
            <p:cNvSpPr txBox="1"/>
            <p:nvPr/>
          </p:nvSpPr>
          <p:spPr>
            <a:xfrm>
              <a:off x="1497507" y="2430465"/>
              <a:ext cx="558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Irq1</a:t>
              </a:r>
              <a:endParaRPr lang="zh-CN" altLang="en-US" dirty="0"/>
            </a:p>
          </p:txBody>
        </p:sp>
        <p:sp>
          <p:nvSpPr>
            <p:cNvPr id="93" name="文本框 50"/>
            <p:cNvSpPr txBox="1"/>
            <p:nvPr/>
          </p:nvSpPr>
          <p:spPr>
            <a:xfrm>
              <a:off x="2344076" y="2409577"/>
              <a:ext cx="558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Irq2</a:t>
              </a:r>
              <a:endParaRPr lang="zh-CN" altLang="en-US" dirty="0"/>
            </a:p>
          </p:txBody>
        </p:sp>
        <p:sp>
          <p:nvSpPr>
            <p:cNvPr id="94" name="文本框 51"/>
            <p:cNvSpPr txBox="1"/>
            <p:nvPr/>
          </p:nvSpPr>
          <p:spPr>
            <a:xfrm>
              <a:off x="3247452" y="2414508"/>
              <a:ext cx="558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Irq3</a:t>
              </a:r>
              <a:endParaRPr lang="zh-CN" altLang="en-US" dirty="0"/>
            </a:p>
          </p:txBody>
        </p:sp>
        <p:sp>
          <p:nvSpPr>
            <p:cNvPr id="95" name="文本框 52"/>
            <p:cNvSpPr txBox="1"/>
            <p:nvPr/>
          </p:nvSpPr>
          <p:spPr>
            <a:xfrm>
              <a:off x="4007964" y="2408643"/>
              <a:ext cx="558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Irq4</a:t>
              </a:r>
              <a:endParaRPr lang="zh-CN" altLang="en-US" dirty="0"/>
            </a:p>
          </p:txBody>
        </p:sp>
        <p:sp>
          <p:nvSpPr>
            <p:cNvPr id="96" name="文本框 53"/>
            <p:cNvSpPr txBox="1"/>
            <p:nvPr/>
          </p:nvSpPr>
          <p:spPr>
            <a:xfrm>
              <a:off x="161803" y="2017784"/>
              <a:ext cx="1032321" cy="303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</a:rPr>
                <a:t>frames = 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97" name="文本框 54"/>
            <p:cNvSpPr txBox="1"/>
            <p:nvPr/>
          </p:nvSpPr>
          <p:spPr>
            <a:xfrm>
              <a:off x="161803" y="2772771"/>
              <a:ext cx="925082" cy="303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solidFill>
                    <a:srgbClr val="C00000"/>
                  </a:solidFill>
                </a:rPr>
                <a:t>usecs</a:t>
              </a:r>
              <a:r>
                <a:rPr lang="en-US" altLang="zh-CN" b="1" dirty="0" smtClean="0">
                  <a:solidFill>
                    <a:srgbClr val="C00000"/>
                  </a:solidFill>
                </a:rPr>
                <a:t> = 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3105" y="4081850"/>
            <a:ext cx="4424990" cy="1518127"/>
            <a:chOff x="164961" y="4021046"/>
            <a:chExt cx="5585370" cy="1868623"/>
          </a:xfrm>
        </p:grpSpPr>
        <p:sp>
          <p:nvSpPr>
            <p:cNvPr id="27" name="矩形 26"/>
            <p:cNvSpPr/>
            <p:nvPr/>
          </p:nvSpPr>
          <p:spPr>
            <a:xfrm>
              <a:off x="164961" y="4031527"/>
              <a:ext cx="5585370" cy="18581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A6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92709" y="4021046"/>
              <a:ext cx="5112978" cy="1528537"/>
              <a:chOff x="192709" y="4021046"/>
              <a:chExt cx="5112978" cy="1528537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400953" y="4456966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755180" y="4456966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109407" y="4456966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455396" y="4456966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7861" y="4456966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180326" y="4456966"/>
                <a:ext cx="354227" cy="230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534552" y="4456966"/>
                <a:ext cx="354227" cy="230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888779" y="4456966"/>
                <a:ext cx="354227" cy="230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243006" y="4456966"/>
                <a:ext cx="354227" cy="230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588995" y="4456966"/>
                <a:ext cx="354227" cy="230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951460" y="4456966"/>
                <a:ext cx="354227" cy="2306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6"/>
              <p:cNvSpPr txBox="1"/>
              <p:nvPr/>
            </p:nvSpPr>
            <p:spPr>
              <a:xfrm>
                <a:off x="2109407" y="4021046"/>
                <a:ext cx="553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irq1</a:t>
                </a:r>
                <a:endParaRPr lang="zh-CN" altLang="en-US"/>
              </a:p>
            </p:txBody>
          </p:sp>
          <p:sp>
            <p:nvSpPr>
              <p:cNvPr id="41" name="文本框 37"/>
              <p:cNvSpPr txBox="1"/>
              <p:nvPr/>
            </p:nvSpPr>
            <p:spPr>
              <a:xfrm>
                <a:off x="3816699" y="4021046"/>
                <a:ext cx="553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irq2</a:t>
                </a:r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407648" y="5305169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761875" y="5305169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099626" y="5305169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453853" y="5305169"/>
                <a:ext cx="354227" cy="2306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816318" y="5305169"/>
                <a:ext cx="354227" cy="230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178781" y="5302917"/>
                <a:ext cx="354227" cy="230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526829" y="5305169"/>
                <a:ext cx="354227" cy="2306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887236" y="5305169"/>
                <a:ext cx="354227" cy="2306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241463" y="5305169"/>
                <a:ext cx="354227" cy="2306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587452" y="5305169"/>
                <a:ext cx="354227" cy="2306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4941679" y="5305169"/>
                <a:ext cx="354227" cy="2306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文本框 66"/>
              <p:cNvSpPr txBox="1"/>
              <p:nvPr/>
            </p:nvSpPr>
            <p:spPr>
              <a:xfrm>
                <a:off x="1785846" y="4888181"/>
                <a:ext cx="55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Irq1</a:t>
                </a:r>
                <a:endParaRPr lang="zh-CN" altLang="en-US" dirty="0"/>
              </a:p>
            </p:txBody>
          </p:sp>
          <p:sp>
            <p:nvSpPr>
              <p:cNvPr id="54" name="文本框 67"/>
              <p:cNvSpPr txBox="1"/>
              <p:nvPr/>
            </p:nvSpPr>
            <p:spPr>
              <a:xfrm>
                <a:off x="3076779" y="4888181"/>
                <a:ext cx="55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Irq2</a:t>
                </a:r>
                <a:endParaRPr lang="zh-CN" altLang="en-US" dirty="0"/>
              </a:p>
            </p:txBody>
          </p:sp>
          <p:sp>
            <p:nvSpPr>
              <p:cNvPr id="55" name="文本框 68"/>
              <p:cNvSpPr txBox="1"/>
              <p:nvPr/>
            </p:nvSpPr>
            <p:spPr>
              <a:xfrm>
                <a:off x="4232840" y="4864249"/>
                <a:ext cx="55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Irq3</a:t>
                </a:r>
                <a:endParaRPr lang="zh-CN" altLang="en-US" dirty="0"/>
              </a:p>
            </p:txBody>
          </p:sp>
          <p:sp>
            <p:nvSpPr>
              <p:cNvPr id="56" name="文本框 70"/>
              <p:cNvSpPr txBox="1"/>
              <p:nvPr/>
            </p:nvSpPr>
            <p:spPr>
              <a:xfrm>
                <a:off x="192709" y="5246516"/>
                <a:ext cx="925082" cy="30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err="1" smtClean="0">
                    <a:solidFill>
                      <a:srgbClr val="C00000"/>
                    </a:solidFill>
                  </a:rPr>
                  <a:t>usecs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 = 8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文本框 71"/>
              <p:cNvSpPr txBox="1"/>
              <p:nvPr/>
            </p:nvSpPr>
            <p:spPr>
              <a:xfrm>
                <a:off x="192709" y="4383061"/>
                <a:ext cx="1032321" cy="30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frames = 5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6" name="下箭头 25"/>
          <p:cNvSpPr/>
          <p:nvPr/>
        </p:nvSpPr>
        <p:spPr>
          <a:xfrm>
            <a:off x="2980194" y="3594539"/>
            <a:ext cx="637266" cy="364398"/>
          </a:xfrm>
          <a:prstGeom prst="downArrow">
            <a:avLst/>
          </a:prstGeom>
          <a:solidFill>
            <a:srgbClr val="FCDBBA"/>
          </a:solidFill>
          <a:ln>
            <a:solidFill>
              <a:srgbClr val="F7A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3510717" y="3030350"/>
            <a:ext cx="280635" cy="1997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82" name="矩形 81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CPU/</a:t>
              </a:r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内存</a:t>
              </a: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磁盘</a:t>
              </a: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网卡</a:t>
              </a: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8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 smtClean="0">
                <a:latin typeface="+mj-lt"/>
                <a:ea typeface="+mn-ea"/>
              </a:rPr>
              <a:t>前言</a:t>
            </a:r>
            <a:endParaRPr lang="zh-CN" altLang="en-US" sz="2800" dirty="0">
              <a:latin typeface="+mj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97376" y="3140969"/>
            <a:ext cx="10943762" cy="1170906"/>
          </a:xfrm>
          <a:prstGeom prst="rect">
            <a:avLst/>
          </a:prstGeom>
          <a:gradFill>
            <a:gsLst>
              <a:gs pos="100000">
                <a:srgbClr val="7F7F7F">
                  <a:alpha val="0"/>
                </a:srgbClr>
              </a:gs>
              <a:gs pos="67000">
                <a:srgbClr val="7F7F7F">
                  <a:alpha val="20000"/>
                </a:srgbClr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23121" y="3140969"/>
            <a:ext cx="50520" cy="1170906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72684" y="3140968"/>
            <a:ext cx="18000" cy="1170906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文本占位符 1"/>
          <p:cNvSpPr txBox="1">
            <a:spLocks/>
          </p:cNvSpPr>
          <p:nvPr/>
        </p:nvSpPr>
        <p:spPr>
          <a:xfrm>
            <a:off x="1260296" y="3240368"/>
            <a:ext cx="9655716" cy="972108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/>
              <a:t>本文从硬件特点分析如何进行性能调优，同时还介绍了项目中性能调优的思路和常用性能采集工具。</a:t>
            </a:r>
          </a:p>
        </p:txBody>
      </p:sp>
    </p:spTree>
    <p:extLst>
      <p:ext uri="{BB962C8B-B14F-4D97-AF65-F5344CB8AC3E}">
        <p14:creationId xmlns:p14="http://schemas.microsoft.com/office/powerpoint/2010/main" val="42099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在数据库</a:t>
            </a:r>
            <a:r>
              <a:rPr lang="en-US" altLang="zh-CN" sz="2800" dirty="0">
                <a:latin typeface="+mn-ea"/>
                <a:ea typeface="+mn-ea"/>
                <a:cs typeface="Arial" pitchFamily="34" charset="0"/>
              </a:rPr>
              <a:t>TPCC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测试模型中降低网卡中断可以提升吞吐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79" name="文本框 7"/>
          <p:cNvSpPr txBox="1"/>
          <p:nvPr/>
        </p:nvSpPr>
        <p:spPr>
          <a:xfrm>
            <a:off x="2835643" y="1171853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</a:t>
            </a:r>
          </a:p>
        </p:txBody>
      </p:sp>
      <p:sp>
        <p:nvSpPr>
          <p:cNvPr id="80" name="文本框 14"/>
          <p:cNvSpPr txBox="1"/>
          <p:nvPr/>
        </p:nvSpPr>
        <p:spPr>
          <a:xfrm>
            <a:off x="8288387" y="1171854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1" name="表格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80061"/>
              </p:ext>
            </p:extLst>
          </p:nvPr>
        </p:nvGraphicFramePr>
        <p:xfrm>
          <a:off x="1165764" y="1898651"/>
          <a:ext cx="4452562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281"/>
                <a:gridCol w="2226281"/>
              </a:tblGrid>
              <a:tr h="356234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/>
                        <a:t>tx</a:t>
                      </a:r>
                      <a:r>
                        <a:rPr lang="en-US" altLang="zh-CN" sz="1600" b="0" dirty="0" smtClean="0"/>
                        <a:t>-frames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32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err="1" smtClean="0"/>
                        <a:t>tx-usecs</a:t>
                      </a:r>
                      <a:endParaRPr lang="zh-CN" altLang="en-US" sz="1600" b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16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/>
                        <a:t>rx</a:t>
                      </a:r>
                      <a:r>
                        <a:rPr lang="en-US" altLang="zh-CN" sz="1600" b="0" dirty="0" smtClean="0"/>
                        <a:t>-frames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32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err="1" smtClean="0"/>
                        <a:t>rx-usecs</a:t>
                      </a:r>
                      <a:endParaRPr lang="zh-CN" altLang="en-US" sz="1600" b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16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baseline="0" dirty="0" smtClean="0"/>
                        <a:t>hi and </a:t>
                      </a:r>
                      <a:r>
                        <a:rPr lang="en-US" altLang="zh-CN" sz="1600" b="0" baseline="0" dirty="0" err="1" smtClean="0"/>
                        <a:t>si</a:t>
                      </a:r>
                      <a:r>
                        <a:rPr lang="en-US" altLang="zh-CN" sz="1600" b="0" baseline="0" dirty="0" smtClean="0"/>
                        <a:t> in </a:t>
                      </a:r>
                      <a:r>
                        <a:rPr lang="en-US" altLang="zh-CN" sz="1600" b="0" baseline="0" dirty="0" err="1" smtClean="0"/>
                        <a:t>cpu</a:t>
                      </a:r>
                      <a:endParaRPr lang="zh-CN" altLang="en-US" sz="1600" b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15%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Total</a:t>
                      </a:r>
                      <a:r>
                        <a:rPr lang="en-US" altLang="zh-CN" sz="1600" b="0" baseline="0" dirty="0" smtClean="0"/>
                        <a:t> </a:t>
                      </a:r>
                      <a:r>
                        <a:rPr lang="en-US" altLang="zh-CN" sz="1600" b="0" dirty="0" err="1" smtClean="0"/>
                        <a:t>tpm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190w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/>
                        <a:t>Avg_rt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11.01ms</a:t>
                      </a:r>
                      <a:endParaRPr lang="zh-CN" altLang="en-US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表格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33342"/>
              </p:ext>
            </p:extLst>
          </p:nvPr>
        </p:nvGraphicFramePr>
        <p:xfrm>
          <a:off x="6618508" y="1898651"/>
          <a:ext cx="4452562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281"/>
                <a:gridCol w="2226281"/>
              </a:tblGrid>
              <a:tr h="34755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tx</a:t>
                      </a:r>
                      <a:r>
                        <a:rPr lang="en-US" altLang="zh-CN" sz="1600" dirty="0" smtClean="0"/>
                        <a:t>-frames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tx-usecs</a:t>
                      </a:r>
                      <a:endParaRPr lang="zh-CN" alt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rx</a:t>
                      </a:r>
                      <a:r>
                        <a:rPr lang="en-US" altLang="zh-CN" sz="1600" dirty="0" smtClean="0"/>
                        <a:t>-frames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rx-usecs</a:t>
                      </a:r>
                      <a:endParaRPr lang="zh-CN" alt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/>
                        <a:t>hi and </a:t>
                      </a:r>
                      <a:r>
                        <a:rPr lang="en-US" altLang="zh-CN" sz="1600" baseline="0" dirty="0" err="1" smtClean="0"/>
                        <a:t>si</a:t>
                      </a:r>
                      <a:r>
                        <a:rPr lang="en-US" altLang="zh-CN" sz="1600" baseline="0" dirty="0" smtClean="0"/>
                        <a:t> in </a:t>
                      </a:r>
                      <a:r>
                        <a:rPr lang="en-US" altLang="zh-CN" sz="1600" baseline="0" dirty="0" err="1" smtClean="0"/>
                        <a:t>cpu</a:t>
                      </a:r>
                      <a:endParaRPr lang="zh-CN" altLang="en-US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</a:rPr>
                        <a:t>10%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Total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err="1" smtClean="0"/>
                        <a:t>tpm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</a:rPr>
                        <a:t>210w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Avg_rt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</a:rPr>
                        <a:t>13.02ms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" name="右箭头 82"/>
          <p:cNvSpPr/>
          <p:nvPr/>
        </p:nvSpPr>
        <p:spPr>
          <a:xfrm>
            <a:off x="5969874" y="3255966"/>
            <a:ext cx="329079" cy="527012"/>
          </a:xfrm>
          <a:prstGeom prst="rightArrow">
            <a:avLst/>
          </a:prstGeom>
          <a:solidFill>
            <a:srgbClr val="FCDBBA"/>
          </a:solidFill>
          <a:ln>
            <a:solidFill>
              <a:srgbClr val="F7A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 bwMode="auto">
          <a:xfrm>
            <a:off x="697376" y="5388553"/>
            <a:ext cx="10943762" cy="456856"/>
          </a:xfrm>
          <a:prstGeom prst="rect">
            <a:avLst/>
          </a:prstGeom>
          <a:gradFill>
            <a:gsLst>
              <a:gs pos="100000">
                <a:srgbClr val="7F7F7F">
                  <a:alpha val="0"/>
                </a:srgbClr>
              </a:gs>
              <a:gs pos="67000">
                <a:srgbClr val="7F7F7F">
                  <a:alpha val="20000"/>
                </a:srgbClr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623121" y="5388553"/>
            <a:ext cx="50520" cy="456856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572684" y="5388552"/>
            <a:ext cx="18000" cy="456856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4" name="文本框 4"/>
          <p:cNvSpPr txBox="1"/>
          <p:nvPr/>
        </p:nvSpPr>
        <p:spPr>
          <a:xfrm>
            <a:off x="1167632" y="5447704"/>
            <a:ext cx="7433445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zh-CN"/>
            </a:defPPr>
            <a:lvl1pPr defTabSz="914296">
              <a:defRPr sz="1600" b="1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C00000"/>
                </a:solidFill>
              </a:rPr>
              <a:t>降低网卡中断频率，可以带来约</a:t>
            </a:r>
            <a:r>
              <a:rPr lang="en-US" altLang="zh-CN" dirty="0">
                <a:solidFill>
                  <a:srgbClr val="C00000"/>
                </a:solidFill>
              </a:rPr>
              <a:t>10%</a:t>
            </a:r>
            <a:r>
              <a:rPr lang="zh-CN" altLang="en-US" dirty="0">
                <a:solidFill>
                  <a:srgbClr val="C00000"/>
                </a:solidFill>
              </a:rPr>
              <a:t>的吞吐提升，但也会造增加</a:t>
            </a:r>
            <a:r>
              <a:rPr lang="en-US" altLang="zh-CN" dirty="0">
                <a:solidFill>
                  <a:srgbClr val="C00000"/>
                </a:solidFill>
              </a:rPr>
              <a:t>20%</a:t>
            </a:r>
            <a:r>
              <a:rPr lang="zh-CN" altLang="en-US" dirty="0">
                <a:solidFill>
                  <a:srgbClr val="C00000"/>
                </a:solidFill>
              </a:rPr>
              <a:t>左右的延迟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22" name="矩形 21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CPU/</a:t>
              </a:r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内存</a:t>
              </a: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磁盘</a:t>
              </a: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网卡</a:t>
              </a: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应用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8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 bwMode="auto">
          <a:xfrm>
            <a:off x="1583113" y="1266400"/>
            <a:ext cx="10050177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550862" y="1277938"/>
            <a:ext cx="1032251" cy="5030787"/>
          </a:xfrm>
          <a:prstGeom prst="rect">
            <a:avLst/>
          </a:prstGeom>
          <a:solidFill>
            <a:srgbClr val="C0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软件调优的本质是充分发挥硬件性能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3400383" y="1707067"/>
            <a:ext cx="2312253" cy="559559"/>
          </a:xfrm>
          <a:prstGeom prst="roundRect">
            <a:avLst/>
          </a:prstGeom>
          <a:solidFill>
            <a:srgbClr val="F7A655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+mn-ea"/>
              </a:rPr>
              <a:t>提高并发</a:t>
            </a:r>
          </a:p>
        </p:txBody>
      </p:sp>
      <p:sp>
        <p:nvSpPr>
          <p:cNvPr id="63" name="矩形 62"/>
          <p:cNvSpPr/>
          <p:nvPr/>
        </p:nvSpPr>
        <p:spPr bwMode="auto">
          <a:xfrm>
            <a:off x="655966" y="2839393"/>
            <a:ext cx="822042" cy="14880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64" name="直接箭头连接符 63"/>
          <p:cNvCxnSpPr/>
          <p:nvPr/>
        </p:nvCxnSpPr>
        <p:spPr bwMode="auto">
          <a:xfrm flipV="1">
            <a:off x="1583114" y="1986847"/>
            <a:ext cx="1754209" cy="68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直接箭头连接符 64"/>
          <p:cNvCxnSpPr/>
          <p:nvPr/>
        </p:nvCxnSpPr>
        <p:spPr bwMode="auto">
          <a:xfrm>
            <a:off x="5828246" y="1986847"/>
            <a:ext cx="156371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圆角矩形 65"/>
          <p:cNvSpPr/>
          <p:nvPr/>
        </p:nvSpPr>
        <p:spPr bwMode="auto">
          <a:xfrm>
            <a:off x="7486547" y="1707066"/>
            <a:ext cx="2312253" cy="55955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+mn-ea"/>
              </a:rPr>
              <a:t>鲲鹏多核</a:t>
            </a:r>
          </a:p>
        </p:txBody>
      </p:sp>
      <p:sp>
        <p:nvSpPr>
          <p:cNvPr id="67" name="圆角矩形 66"/>
          <p:cNvSpPr/>
          <p:nvPr/>
        </p:nvSpPr>
        <p:spPr bwMode="auto">
          <a:xfrm>
            <a:off x="3400383" y="2784639"/>
            <a:ext cx="2312253" cy="559559"/>
          </a:xfrm>
          <a:prstGeom prst="roundRect">
            <a:avLst/>
          </a:prstGeom>
          <a:solidFill>
            <a:srgbClr val="F7A655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+mn-ea"/>
              </a:rPr>
              <a:t>数据缓存</a:t>
            </a:r>
          </a:p>
        </p:txBody>
      </p:sp>
      <p:cxnSp>
        <p:nvCxnSpPr>
          <p:cNvPr id="68" name="直接箭头连接符 67"/>
          <p:cNvCxnSpPr/>
          <p:nvPr/>
        </p:nvCxnSpPr>
        <p:spPr bwMode="auto">
          <a:xfrm>
            <a:off x="5828246" y="3064419"/>
            <a:ext cx="156371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圆角矩形 68"/>
          <p:cNvSpPr/>
          <p:nvPr/>
        </p:nvSpPr>
        <p:spPr bwMode="auto">
          <a:xfrm>
            <a:off x="7486547" y="2784638"/>
            <a:ext cx="2312253" cy="55955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+mn-ea"/>
              </a:rPr>
              <a:t>高内存</a:t>
            </a:r>
          </a:p>
        </p:txBody>
      </p:sp>
      <p:cxnSp>
        <p:nvCxnSpPr>
          <p:cNvPr id="70" name="直接箭头连接符 69"/>
          <p:cNvCxnSpPr/>
          <p:nvPr/>
        </p:nvCxnSpPr>
        <p:spPr bwMode="auto">
          <a:xfrm flipV="1">
            <a:off x="1583114" y="3061008"/>
            <a:ext cx="1754209" cy="68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圆角矩形 70"/>
          <p:cNvSpPr/>
          <p:nvPr/>
        </p:nvSpPr>
        <p:spPr bwMode="auto">
          <a:xfrm>
            <a:off x="3400383" y="5228188"/>
            <a:ext cx="2312253" cy="559559"/>
          </a:xfrm>
          <a:prstGeom prst="roundRect">
            <a:avLst/>
          </a:prstGeom>
          <a:solidFill>
            <a:srgbClr val="F7A655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+mn-ea"/>
              </a:rPr>
              <a:t>异步读写</a:t>
            </a:r>
          </a:p>
        </p:txBody>
      </p:sp>
      <p:cxnSp>
        <p:nvCxnSpPr>
          <p:cNvPr id="72" name="直接箭头连接符 71"/>
          <p:cNvCxnSpPr/>
          <p:nvPr/>
        </p:nvCxnSpPr>
        <p:spPr bwMode="auto">
          <a:xfrm>
            <a:off x="5828246" y="5507968"/>
            <a:ext cx="156371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圆角矩形 72"/>
          <p:cNvSpPr/>
          <p:nvPr/>
        </p:nvSpPr>
        <p:spPr bwMode="auto">
          <a:xfrm>
            <a:off x="7486547" y="5228187"/>
            <a:ext cx="2312253" cy="55955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+mn-ea"/>
              </a:rPr>
              <a:t>磁盘</a:t>
            </a:r>
          </a:p>
        </p:txBody>
      </p:sp>
      <p:cxnSp>
        <p:nvCxnSpPr>
          <p:cNvPr id="74" name="直接箭头连接符 73"/>
          <p:cNvCxnSpPr/>
          <p:nvPr/>
        </p:nvCxnSpPr>
        <p:spPr bwMode="auto">
          <a:xfrm flipV="1">
            <a:off x="1583114" y="5504557"/>
            <a:ext cx="1754209" cy="68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文本框 43"/>
          <p:cNvSpPr txBox="1"/>
          <p:nvPr/>
        </p:nvSpPr>
        <p:spPr bwMode="auto">
          <a:xfrm>
            <a:off x="4260786" y="3928947"/>
            <a:ext cx="915983" cy="71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4800" dirty="0" smtClean="0"/>
              <a:t>…</a:t>
            </a:r>
            <a:endParaRPr lang="zh-CN" altLang="en-US" sz="4800" dirty="0" smtClean="0"/>
          </a:p>
        </p:txBody>
      </p:sp>
      <p:sp>
        <p:nvSpPr>
          <p:cNvPr id="76" name="文本框 69"/>
          <p:cNvSpPr txBox="1"/>
          <p:nvPr/>
        </p:nvSpPr>
        <p:spPr bwMode="auto">
          <a:xfrm>
            <a:off x="8288628" y="3928947"/>
            <a:ext cx="915983" cy="7550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4800" dirty="0" smtClean="0"/>
              <a:t>…</a:t>
            </a:r>
            <a:endParaRPr lang="zh-CN" altLang="en-US" sz="4800" dirty="0" smtClean="0"/>
          </a:p>
        </p:txBody>
      </p:sp>
      <p:grpSp>
        <p:nvGrpSpPr>
          <p:cNvPr id="29" name="组合 28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30" name="矩形 29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CPU/</a:t>
              </a:r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内存</a:t>
              </a: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磁盘</a:t>
              </a: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网卡</a:t>
              </a: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应用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>
            <a:off x="6109524" y="1307143"/>
            <a:ext cx="5481473" cy="574967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effectLst/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592" tIns="166624" rIns="291592" bIns="166624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6109524" y="1952253"/>
            <a:ext cx="5481473" cy="4385677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305440" y="1307143"/>
            <a:ext cx="5481473" cy="574967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effectLst/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592" tIns="166624" rIns="291592" bIns="166624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305440" y="1952253"/>
            <a:ext cx="5481473" cy="4385677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减少资源抢占，提升并行度，发挥多核性能优势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659416" y="5072838"/>
            <a:ext cx="4386017" cy="1052363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273" indent="-342900">
              <a:lnSpc>
                <a:spcPct val="120000"/>
              </a:lnSpc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鲲鹏</a:t>
            </a:r>
            <a:r>
              <a:rPr lang="en-US" altLang="zh-CN" sz="1600" dirty="0" smtClean="0"/>
              <a:t>920</a:t>
            </a:r>
            <a:r>
              <a:rPr lang="zh-CN" altLang="en-US" sz="1600" dirty="0" smtClean="0"/>
              <a:t>的</a:t>
            </a:r>
            <a:r>
              <a:rPr lang="en-US" altLang="zh-CN" sz="1600" dirty="0" err="1" smtClean="0"/>
              <a:t>CacheLine</a:t>
            </a:r>
            <a:r>
              <a:rPr lang="zh-CN" altLang="en-US" sz="1600" dirty="0" smtClean="0"/>
              <a:t>大小为</a:t>
            </a:r>
            <a:r>
              <a:rPr lang="en-US" altLang="zh-CN" sz="1600" dirty="0" smtClean="0"/>
              <a:t>128</a:t>
            </a:r>
            <a:r>
              <a:rPr lang="zh-CN" altLang="en-US" sz="1600" dirty="0" smtClean="0"/>
              <a:t>字节</a:t>
            </a:r>
            <a:endParaRPr lang="en-US" altLang="zh-CN" sz="1600" dirty="0" smtClean="0"/>
          </a:p>
          <a:p>
            <a:pPr marL="355273" indent="-342900">
              <a:lnSpc>
                <a:spcPct val="120000"/>
              </a:lnSpc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读</a:t>
            </a:r>
            <a:r>
              <a:rPr lang="zh-CN" altLang="en-US" sz="1600" dirty="0"/>
              <a:t>和写频繁的变量分别放入不同</a:t>
            </a:r>
            <a:r>
              <a:rPr lang="en-US" altLang="zh-CN" sz="1600" dirty="0" err="1" smtClean="0"/>
              <a:t>Cacheline</a:t>
            </a:r>
            <a:r>
              <a:rPr lang="zh-CN" altLang="en-US" sz="1600" dirty="0" smtClean="0"/>
              <a:t>，避免伪共享</a:t>
            </a:r>
            <a:endParaRPr lang="zh-CN" altLang="en-US" sz="1600" dirty="0">
              <a:solidFill>
                <a:srgbClr val="151515"/>
              </a:solidFill>
              <a:cs typeface="+mn-cs"/>
            </a:endParaRPr>
          </a:p>
        </p:txBody>
      </p:sp>
      <p:sp>
        <p:nvSpPr>
          <p:cNvPr id="13" name="矩形">
            <a:extLst>
              <a:ext uri="{FF2B5EF4-FFF2-40B4-BE49-F238E27FC236}">
                <a16:creationId xmlns="" xmlns:a16="http://schemas.microsoft.com/office/drawing/2014/main" id="{D0933B2B-4464-BF40-BD5A-5EE175F12CD3}"/>
              </a:ext>
            </a:extLst>
          </p:cNvPr>
          <p:cNvSpPr/>
          <p:nvPr/>
        </p:nvSpPr>
        <p:spPr>
          <a:xfrm>
            <a:off x="1938907" y="1268975"/>
            <a:ext cx="2214538" cy="598707"/>
          </a:xfrm>
          <a:prstGeom prst="rect">
            <a:avLst/>
          </a:prstGeom>
          <a:noFill/>
          <a:ln w="12700">
            <a:miter lim="400000"/>
          </a:ln>
        </p:spPr>
        <p:txBody>
          <a:bodyPr lIns="50780" tIns="50780" rIns="50780" bIns="50780" anchor="ctr"/>
          <a:lstStyle/>
          <a:p>
            <a:pPr algn="ctr"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r>
              <a:rPr lang="zh-CN" altLang="en-US" sz="24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  <a:sym typeface="PingFang-SC-Medium"/>
              </a:rPr>
              <a:t>锁</a:t>
            </a:r>
            <a:endParaRPr sz="24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18" name="矩形">
            <a:extLst>
              <a:ext uri="{FF2B5EF4-FFF2-40B4-BE49-F238E27FC236}">
                <a16:creationId xmlns="" xmlns:a16="http://schemas.microsoft.com/office/drawing/2014/main" id="{D0933B2B-4464-BF40-BD5A-5EE175F12CD3}"/>
              </a:ext>
            </a:extLst>
          </p:cNvPr>
          <p:cNvSpPr/>
          <p:nvPr/>
        </p:nvSpPr>
        <p:spPr>
          <a:xfrm>
            <a:off x="7742991" y="1268975"/>
            <a:ext cx="2214538" cy="598707"/>
          </a:xfrm>
          <a:prstGeom prst="rect">
            <a:avLst/>
          </a:prstGeom>
          <a:noFill/>
          <a:ln w="12700">
            <a:miter lim="400000"/>
          </a:ln>
        </p:spPr>
        <p:txBody>
          <a:bodyPr lIns="50780" tIns="50780" rIns="50780" bIns="50780" anchor="ctr"/>
          <a:lstStyle/>
          <a:p>
            <a:pPr algn="ctr">
              <a:defRPr sz="3200" spc="0">
                <a:latin typeface="PingFang-SC-Medium"/>
                <a:ea typeface="PingFang-SC-Medium"/>
                <a:cs typeface="PingFang-SC-Medium"/>
                <a:sym typeface="PingFang-SC-Medium"/>
              </a:defRPr>
            </a:pPr>
            <a:r>
              <a:rPr lang="en-US" altLang="zh-CN" sz="24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ingFang-SC-Medium"/>
                <a:sym typeface="PingFang-SC-Medium"/>
              </a:rPr>
              <a:t>Cache</a:t>
            </a:r>
            <a:endParaRPr sz="24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PingFang-SC-Medium"/>
              <a:sym typeface="PingFang-SC-Medium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1288571" y="5072838"/>
            <a:ext cx="3363091" cy="1052363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131" indent="-342763">
              <a:lnSpc>
                <a:spcPct val="120000"/>
              </a:lnSpc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/>
              <a:t>无锁编程</a:t>
            </a:r>
            <a:endParaRPr lang="en-US" altLang="zh-CN" sz="1600" dirty="0"/>
          </a:p>
          <a:p>
            <a:pPr marL="355131" indent="-342763">
              <a:lnSpc>
                <a:spcPct val="120000"/>
              </a:lnSpc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51515"/>
                </a:solidFill>
                <a:cs typeface="+mn-cs"/>
              </a:rPr>
              <a:t>大锁变小锁</a:t>
            </a:r>
            <a:endParaRPr lang="en-US" altLang="zh-CN" sz="1600" dirty="0">
              <a:solidFill>
                <a:srgbClr val="151515"/>
              </a:solidFill>
              <a:cs typeface="+mn-cs"/>
            </a:endParaRPr>
          </a:p>
          <a:p>
            <a:pPr marL="355131" indent="-342763">
              <a:lnSpc>
                <a:spcPct val="120000"/>
              </a:lnSpc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51515"/>
                </a:solidFill>
                <a:cs typeface="+mn-cs"/>
              </a:rPr>
              <a:t>高性能原子操作指令</a:t>
            </a:r>
          </a:p>
        </p:txBody>
      </p:sp>
      <p:pic>
        <p:nvPicPr>
          <p:cNvPr id="20" name="Picture 2" descr="C:\Users\s00316040\AppData\Roaming\eSpace_Desktop\UserData\s00316040\imagefiles\20EA1C68-E1F1-435B-963D-08E8071EFA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87" y="2339413"/>
            <a:ext cx="4390346" cy="22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44"/>
          <p:cNvGrpSpPr/>
          <p:nvPr/>
        </p:nvGrpSpPr>
        <p:grpSpPr>
          <a:xfrm>
            <a:off x="1229831" y="2345123"/>
            <a:ext cx="3632691" cy="2351849"/>
            <a:chOff x="4503710" y="1561339"/>
            <a:chExt cx="3047685" cy="1973109"/>
          </a:xfrm>
        </p:grpSpPr>
        <p:sp>
          <p:nvSpPr>
            <p:cNvPr id="46" name="矩形 45"/>
            <p:cNvSpPr/>
            <p:nvPr/>
          </p:nvSpPr>
          <p:spPr bwMode="auto">
            <a:xfrm>
              <a:off x="4503710" y="1561339"/>
              <a:ext cx="859809" cy="47767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Core1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4503710" y="2308412"/>
              <a:ext cx="859809" cy="47767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Thread1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5597648" y="1561339"/>
              <a:ext cx="859809" cy="47767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Core2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691586" y="1561339"/>
              <a:ext cx="859809" cy="47767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Core3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5624943" y="2308412"/>
              <a:ext cx="859809" cy="47767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Thread2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6691585" y="2308412"/>
              <a:ext cx="859809" cy="47767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Thread2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20"/>
            <p:cNvSpPr txBox="1"/>
            <p:nvPr/>
          </p:nvSpPr>
          <p:spPr bwMode="auto">
            <a:xfrm>
              <a:off x="5840307" y="3201854"/>
              <a:ext cx="363941" cy="3325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锁</a:t>
              </a:r>
            </a:p>
          </p:txBody>
        </p:sp>
        <p:cxnSp>
          <p:nvCxnSpPr>
            <p:cNvPr id="53" name="直接箭头连接符 52"/>
            <p:cNvCxnSpPr>
              <a:endCxn id="47" idx="0"/>
            </p:cNvCxnSpPr>
            <p:nvPr/>
          </p:nvCxnSpPr>
          <p:spPr bwMode="auto">
            <a:xfrm>
              <a:off x="4933614" y="2039011"/>
              <a:ext cx="1" cy="269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7A65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肘形连接符 53"/>
            <p:cNvCxnSpPr/>
            <p:nvPr/>
          </p:nvCxnSpPr>
          <p:spPr bwMode="auto">
            <a:xfrm rot="16200000" flipH="1">
              <a:off x="5092273" y="2636950"/>
              <a:ext cx="572544" cy="889861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直接箭头连接符 54"/>
            <p:cNvCxnSpPr>
              <a:stCxn id="48" idx="2"/>
            </p:cNvCxnSpPr>
            <p:nvPr/>
          </p:nvCxnSpPr>
          <p:spPr bwMode="auto">
            <a:xfrm flipH="1">
              <a:off x="6027551" y="2039011"/>
              <a:ext cx="2" cy="269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7A65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直接箭头连接符 55"/>
            <p:cNvCxnSpPr>
              <a:stCxn id="49" idx="2"/>
              <a:endCxn id="51" idx="0"/>
            </p:cNvCxnSpPr>
            <p:nvPr/>
          </p:nvCxnSpPr>
          <p:spPr bwMode="auto">
            <a:xfrm flipH="1">
              <a:off x="7121490" y="2039011"/>
              <a:ext cx="1" cy="269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7A65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直接箭头连接符 56"/>
            <p:cNvCxnSpPr>
              <a:endCxn id="52" idx="0"/>
            </p:cNvCxnSpPr>
            <p:nvPr/>
          </p:nvCxnSpPr>
          <p:spPr bwMode="auto">
            <a:xfrm>
              <a:off x="6022276" y="2795606"/>
              <a:ext cx="2" cy="4062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7A65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肘形连接符 57"/>
            <p:cNvCxnSpPr/>
            <p:nvPr/>
          </p:nvCxnSpPr>
          <p:spPr bwMode="auto">
            <a:xfrm rot="10800000" flipV="1">
              <a:off x="6231627" y="2795607"/>
              <a:ext cx="889862" cy="572545"/>
            </a:xfrm>
            <a:prstGeom prst="bentConnector3">
              <a:avLst>
                <a:gd name="adj1" fmla="val -2146"/>
              </a:avLst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文本框 36"/>
            <p:cNvSpPr txBox="1"/>
            <p:nvPr/>
          </p:nvSpPr>
          <p:spPr bwMode="auto">
            <a:xfrm>
              <a:off x="4665418" y="2840919"/>
              <a:ext cx="536392" cy="304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+mn-ea"/>
                  <a:ea typeface="+mn-ea"/>
                </a:rPr>
                <a:t>等待</a:t>
              </a:r>
            </a:p>
          </p:txBody>
        </p:sp>
        <p:sp>
          <p:nvSpPr>
            <p:cNvPr id="60" name="文本框 37"/>
            <p:cNvSpPr txBox="1"/>
            <p:nvPr/>
          </p:nvSpPr>
          <p:spPr bwMode="auto">
            <a:xfrm>
              <a:off x="6838100" y="2840919"/>
              <a:ext cx="536392" cy="304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+mn-ea"/>
                  <a:ea typeface="+mn-ea"/>
                </a:rPr>
                <a:t>等待</a:t>
              </a:r>
            </a:p>
          </p:txBody>
        </p:sp>
        <p:sp>
          <p:nvSpPr>
            <p:cNvPr id="61" name="文本框 38"/>
            <p:cNvSpPr txBox="1"/>
            <p:nvPr/>
          </p:nvSpPr>
          <p:spPr bwMode="auto">
            <a:xfrm>
              <a:off x="5805631" y="2832396"/>
              <a:ext cx="536392" cy="304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zh-CN" altLang="en-US" sz="1400" dirty="0" smtClean="0">
                  <a:latin typeface="+mn-ea"/>
                  <a:ea typeface="+mn-ea"/>
                </a:rPr>
                <a:t>执行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41" name="矩形 40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CPU/</a:t>
              </a:r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内存</a:t>
              </a: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磁盘</a:t>
              </a: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+mn-ea"/>
                  <a:ea typeface="+mn-ea"/>
                  <a:cs typeface="Arial" pitchFamily="34" charset="0"/>
                </a:rPr>
                <a:t>网卡</a:t>
              </a: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应用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CMalloc解密（一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5" y="2219616"/>
            <a:ext cx="10667589" cy="40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697376" y="1258907"/>
            <a:ext cx="10943762" cy="779444"/>
          </a:xfrm>
          <a:prstGeom prst="rect">
            <a:avLst/>
          </a:prstGeom>
          <a:gradFill>
            <a:gsLst>
              <a:gs pos="100000">
                <a:srgbClr val="7F7F7F">
                  <a:alpha val="0"/>
                </a:srgbClr>
              </a:gs>
              <a:gs pos="67000">
                <a:srgbClr val="7F7F7F">
                  <a:alpha val="20000"/>
                </a:srgbClr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23121" y="1258907"/>
            <a:ext cx="50520" cy="779444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72684" y="1258906"/>
            <a:ext cx="18000" cy="779444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en-US" altLang="zh-CN" sz="2800" dirty="0" err="1">
                <a:latin typeface="+mn-ea"/>
                <a:ea typeface="+mn-ea"/>
                <a:cs typeface="Arial" pitchFamily="34" charset="0"/>
              </a:rPr>
              <a:t>Tcmalloc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通过减少内存分配中的锁以提升高并发下的性能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5502" y="1336693"/>
            <a:ext cx="1011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6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Tcmalloc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使用线程缓存，尺寸小于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256K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的小内存申请均由</a:t>
            </a:r>
            <a:r>
              <a:rPr lang="en-US" altLang="zh-CN" sz="16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ThreadCache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进行分配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；通过</a:t>
            </a:r>
            <a:r>
              <a:rPr lang="en-US" altLang="zh-CN" sz="16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ThreadCache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分配过程中不需要任何锁，可以极大的提高分配速度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9" name="矩形 18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</a:t>
              </a:r>
              <a:endPara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存储器</a:t>
              </a: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IO</a:t>
              </a:r>
              <a:endPara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8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558709" y="1266400"/>
            <a:ext cx="11074582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Arial" pitchFamily="34" charset="0"/>
              </a:rPr>
              <a:t>c</a:t>
            </a:r>
            <a:endParaRPr kumimoji="0" lang="zh-CN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en-US" altLang="zh-CN" sz="2800" dirty="0">
                <a:latin typeface="+mn-ea"/>
                <a:ea typeface="+mn-ea"/>
                <a:cs typeface="Arial" pitchFamily="34" charset="0"/>
              </a:rPr>
              <a:t>Mysql5.7.12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内存对齐硬编码，导致伪共享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8" name="矩形 7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内存</a:t>
              </a: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网卡</a:t>
              </a: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应用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765" t="873" b="2138"/>
          <a:stretch/>
        </p:blipFill>
        <p:spPr>
          <a:xfrm>
            <a:off x="2090892" y="2556932"/>
            <a:ext cx="8010217" cy="35877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69783" y="1385055"/>
            <a:ext cx="9915176" cy="95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273" lvl="0" indent="-342900" defTabSz="1187798"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1208420" algn="ctr"/>
              </a:tabLst>
            </a:pPr>
            <a:r>
              <a:rPr lang="en-US" altLang="zh-CN" sz="1400" dirty="0" smtClean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issue </a:t>
            </a:r>
            <a:r>
              <a:rPr lang="en-US" altLang="zh-CN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path</a:t>
            </a:r>
            <a:r>
              <a:rPr lang="zh-CN" altLang="en-US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hlinkClick r:id="rId4"/>
              </a:rPr>
              <a:t>https://</a:t>
            </a:r>
            <a:r>
              <a:rPr lang="en-US" altLang="zh-CN" sz="1400" dirty="0" smtClean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hlinkClick r:id="rId4"/>
              </a:rPr>
              <a:t>github.com/mysql/mysql-server/pull/66/files</a:t>
            </a:r>
            <a:endParaRPr lang="en-US" altLang="zh-CN" sz="1400" dirty="0" smtClean="0">
              <a:solidFill>
                <a:srgbClr val="151515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55273" lvl="0" indent="-342900" defTabSz="1187798">
              <a:lnSpc>
                <a:spcPct val="120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1208420" algn="ctr"/>
              </a:tabLst>
            </a:pPr>
            <a:r>
              <a:rPr lang="en-US" altLang="zh-CN" sz="1400" dirty="0" err="1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cpu</a:t>
            </a:r>
            <a:r>
              <a:rPr lang="zh-CN" altLang="en-US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L3 </a:t>
            </a:r>
            <a:r>
              <a:rPr lang="en-US" altLang="zh-CN" sz="1400" dirty="0" err="1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cacheline</a:t>
            </a:r>
            <a:r>
              <a:rPr lang="en-US" altLang="zh-CN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获取方式可以通过读取系统配置文件获取，如在</a:t>
            </a:r>
            <a:r>
              <a:rPr lang="en-US" altLang="zh-CN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centos 7.6</a:t>
            </a:r>
            <a:r>
              <a:rPr lang="zh-CN" altLang="en-US" sz="1400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中的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/sys/devices/system/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cpu</a:t>
            </a:r>
            <a:r>
              <a:rPr lang="en-US" altLang="zh-CN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/cpu1/cache/index0/</a:t>
            </a:r>
            <a:r>
              <a:rPr lang="en-US" altLang="zh-CN" sz="1400" dirty="0" err="1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coherency_line_size</a:t>
            </a:r>
            <a:r>
              <a:rPr lang="zh-CN" altLang="en-US" sz="14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文件。</a:t>
            </a:r>
            <a:endParaRPr lang="zh-CN" altLang="en-US" sz="1400" dirty="0">
              <a:solidFill>
                <a:srgbClr val="151515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 bwMode="auto">
          <a:xfrm>
            <a:off x="697376" y="5156497"/>
            <a:ext cx="10943762" cy="456856"/>
          </a:xfrm>
          <a:prstGeom prst="rect">
            <a:avLst/>
          </a:prstGeom>
          <a:gradFill>
            <a:gsLst>
              <a:gs pos="100000">
                <a:srgbClr val="7F7F7F">
                  <a:alpha val="0"/>
                </a:srgbClr>
              </a:gs>
              <a:gs pos="67000">
                <a:srgbClr val="7F7F7F">
                  <a:alpha val="20000"/>
                </a:srgbClr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623121" y="5156497"/>
            <a:ext cx="50520" cy="456856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572684" y="5156496"/>
            <a:ext cx="18000" cy="456856"/>
          </a:xfrm>
          <a:prstGeom prst="rect">
            <a:avLst/>
          </a:prstGeom>
          <a:solidFill>
            <a:srgbClr val="C7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性能调优十板斧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61976" y="1277938"/>
            <a:ext cx="2742748" cy="574967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effectLst/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592" tIns="166624" rIns="291592" bIns="166624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CPU/</a:t>
            </a:r>
            <a:r>
              <a:rPr lang="zh-CN" altLang="en-US" sz="20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61976" y="1923048"/>
            <a:ext cx="2742748" cy="2689387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3463575" y="1277938"/>
            <a:ext cx="2590362" cy="574967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effectLst/>
        </p:spPr>
        <p:style>
          <a:lnRef idx="0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2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592" tIns="166624" rIns="291592" bIns="166624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3463575" y="1923048"/>
            <a:ext cx="2590362" cy="2689387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6212788" y="1277938"/>
            <a:ext cx="2734007" cy="574967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effectLst/>
        </p:spPr>
        <p:style>
          <a:lnRef idx="0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592" tIns="166624" rIns="291592" bIns="166624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网卡</a:t>
            </a: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6212788" y="1923048"/>
            <a:ext cx="2734007" cy="2689387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9105647" y="1277938"/>
            <a:ext cx="2524378" cy="574967"/>
          </a:xfrm>
          <a:custGeom>
            <a:avLst/>
            <a:gdLst>
              <a:gd name="connsiteX0" fmla="*/ 0 w 2476500"/>
              <a:gd name="connsiteY0" fmla="*/ 0 h 990600"/>
              <a:gd name="connsiteX1" fmla="*/ 2476500 w 2476500"/>
              <a:gd name="connsiteY1" fmla="*/ 0 h 990600"/>
              <a:gd name="connsiteX2" fmla="*/ 2476500 w 2476500"/>
              <a:gd name="connsiteY2" fmla="*/ 990600 h 990600"/>
              <a:gd name="connsiteX3" fmla="*/ 0 w 2476500"/>
              <a:gd name="connsiteY3" fmla="*/ 990600 h 990600"/>
              <a:gd name="connsiteX4" fmla="*/ 0 w 2476500"/>
              <a:gd name="connsiteY4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90600">
                <a:moveTo>
                  <a:pt x="0" y="0"/>
                </a:moveTo>
                <a:lnTo>
                  <a:pt x="2476500" y="0"/>
                </a:lnTo>
                <a:lnTo>
                  <a:pt x="24765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effectLst/>
        </p:spPr>
        <p:style>
          <a:lnRef idx="0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592" tIns="166624" rIns="291592" bIns="166624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105647" y="1939760"/>
            <a:ext cx="2524378" cy="2689390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9" name="文本框 2"/>
          <p:cNvSpPr txBox="1"/>
          <p:nvPr/>
        </p:nvSpPr>
        <p:spPr>
          <a:xfrm>
            <a:off x="1165046" y="5197724"/>
            <a:ext cx="6800836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zh-CN"/>
            </a:defPPr>
            <a:lvl1pPr defTabSz="914296">
              <a:defRPr sz="1600" b="1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鲲鹏调优十板斧链接：</a:t>
            </a:r>
            <a:r>
              <a:rPr lang="en-US" altLang="zh-CN" dirty="0"/>
              <a:t>https://bbs.huaweicloud.com/blogs/126788</a:t>
            </a:r>
            <a:endParaRPr lang="zh-CN" altLang="en-US" dirty="0"/>
          </a:p>
        </p:txBody>
      </p:sp>
      <p:sp>
        <p:nvSpPr>
          <p:cNvPr id="40" name="任意多边形 39"/>
          <p:cNvSpPr/>
          <p:nvPr/>
        </p:nvSpPr>
        <p:spPr>
          <a:xfrm>
            <a:off x="666751" y="2071700"/>
            <a:ext cx="2742748" cy="2192328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调整内存页大小</a:t>
            </a:r>
            <a:endParaRPr lang="en-US" altLang="zh-CN" sz="1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  <a:t>CPU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预取</a:t>
            </a:r>
            <a:endParaRPr lang="en-US" altLang="zh-CN" sz="1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修改线程调度策略</a:t>
            </a:r>
            <a:endParaRPr lang="en-US" altLang="zh-CN" sz="1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3568350" y="2071700"/>
            <a:ext cx="2590362" cy="2192328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脏数据刷新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zh-CN" sz="1400" dirty="0">
                <a:solidFill>
                  <a:schemeClr val="tx1"/>
                </a:solidFill>
                <a:latin typeface="+mn-ea"/>
                <a:ea typeface="+mn-ea"/>
              </a:rPr>
              <a:t>异步文件操作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sz="1400" dirty="0" err="1">
                <a:solidFill>
                  <a:schemeClr val="tx1"/>
                </a:solidFill>
                <a:latin typeface="+mn-ea"/>
                <a:ea typeface="+mn-ea"/>
              </a:rPr>
              <a:t>libaio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文件系统参数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6317563" y="2071700"/>
            <a:ext cx="2734007" cy="2192328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网卡多队列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开启网卡</a:t>
            </a:r>
            <a:r>
              <a:rPr lang="en-US" altLang="zh-CN" sz="1400" dirty="0">
                <a:solidFill>
                  <a:schemeClr val="tx1"/>
                </a:solidFill>
                <a:latin typeface="+mn-ea"/>
                <a:ea typeface="+mn-ea"/>
              </a:rPr>
              <a:t>TSO</a:t>
            </a: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开启网卡</a:t>
            </a:r>
            <a:r>
              <a:rPr lang="en-US" altLang="zh-CN" sz="1400" dirty="0">
                <a:solidFill>
                  <a:schemeClr val="tx1"/>
                </a:solidFill>
                <a:latin typeface="+mn-ea"/>
                <a:ea typeface="+mn-ea"/>
              </a:rPr>
              <a:t>CSUM</a:t>
            </a: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9210422" y="2071700"/>
            <a:ext cx="2524378" cy="2192330"/>
          </a:xfrm>
          <a:custGeom>
            <a:avLst/>
            <a:gdLst>
              <a:gd name="connsiteX0" fmla="*/ 0 w 2476500"/>
              <a:gd name="connsiteY0" fmla="*/ 0 h 1888560"/>
              <a:gd name="connsiteX1" fmla="*/ 2476500 w 2476500"/>
              <a:gd name="connsiteY1" fmla="*/ 0 h 1888560"/>
              <a:gd name="connsiteX2" fmla="*/ 2476500 w 2476500"/>
              <a:gd name="connsiteY2" fmla="*/ 1888560 h 1888560"/>
              <a:gd name="connsiteX3" fmla="*/ 0 w 2476500"/>
              <a:gd name="connsiteY3" fmla="*/ 1888560 h 1888560"/>
              <a:gd name="connsiteX4" fmla="*/ 0 w 2476500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1888560">
                <a:moveTo>
                  <a:pt x="0" y="0"/>
                </a:moveTo>
                <a:lnTo>
                  <a:pt x="2476500" y="0"/>
                </a:lnTo>
                <a:lnTo>
                  <a:pt x="2476500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优化编译选项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文件缓存机制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缓存执行结果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zh-CN" sz="1400" smtClean="0">
                <a:solidFill>
                  <a:schemeClr val="tx1"/>
                </a:solidFill>
                <a:latin typeface="+mn-ea"/>
                <a:ea typeface="+mn-ea"/>
              </a:rPr>
              <a:t>NEON</a:t>
            </a:r>
            <a:r>
              <a:rPr lang="zh-CN" altLang="en-US" sz="1400" smtClean="0">
                <a:solidFill>
                  <a:schemeClr val="tx1"/>
                </a:solidFill>
                <a:latin typeface="+mn-ea"/>
                <a:ea typeface="+mn-ea"/>
              </a:rPr>
              <a:t>指令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加速</a:t>
            </a:r>
            <a:endParaRPr lang="en-US" altLang="zh-CN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60000" lvl="1" indent="-285750">
              <a:lnSpc>
                <a:spcPct val="20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15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 smtClean="0">
                <a:latin typeface="+mj-lt"/>
                <a:ea typeface="+mn-ea"/>
              </a:rPr>
              <a:t>目录</a:t>
            </a:r>
            <a:endParaRPr lang="zh-CN" altLang="en-US" sz="2800" dirty="0">
              <a:latin typeface="+mj-lt"/>
              <a:ea typeface="+mn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260296" y="2188395"/>
            <a:ext cx="4541177" cy="477313"/>
          </a:xfrm>
          <a:prstGeom prst="rect">
            <a:avLst/>
          </a:prstGeom>
          <a:gradFill>
            <a:gsLst>
              <a:gs pos="100000">
                <a:srgbClr val="7F7F7F">
                  <a:alpha val="0"/>
                </a:srgbClr>
              </a:gs>
              <a:gs pos="67000">
                <a:srgbClr val="7F7F7F">
                  <a:alpha val="20000"/>
                </a:srgbClr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文本占位符 3"/>
          <p:cNvSpPr txBox="1">
            <a:spLocks/>
          </p:cNvSpPr>
          <p:nvPr/>
        </p:nvSpPr>
        <p:spPr>
          <a:xfrm>
            <a:off x="1400993" y="1700808"/>
            <a:ext cx="4190951" cy="1658841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基于硬件特性的性能调优方向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1800" b="1" dirty="0" err="1"/>
              <a:t>MariaDB</a:t>
            </a:r>
            <a:r>
              <a:rPr lang="zh-CN" altLang="en-US" sz="1800" b="1" dirty="0"/>
              <a:t>性能调优案例</a:t>
            </a:r>
          </a:p>
        </p:txBody>
      </p:sp>
      <p:sp>
        <p:nvSpPr>
          <p:cNvPr id="26" name="11"/>
          <p:cNvSpPr/>
          <p:nvPr/>
        </p:nvSpPr>
        <p:spPr bwMode="auto">
          <a:xfrm>
            <a:off x="781461" y="2277991"/>
            <a:ext cx="294484" cy="298120"/>
          </a:xfrm>
          <a:custGeom>
            <a:avLst/>
            <a:gdLst>
              <a:gd name="T0" fmla="*/ 152777 w 101"/>
              <a:gd name="T1" fmla="*/ 316504 h 102"/>
              <a:gd name="T2" fmla="*/ 213888 w 101"/>
              <a:gd name="T3" fmla="*/ 51049 h 102"/>
              <a:gd name="T4" fmla="*/ 264814 w 101"/>
              <a:gd name="T5" fmla="*/ 10210 h 102"/>
              <a:gd name="T6" fmla="*/ 325925 w 101"/>
              <a:gd name="T7" fmla="*/ 20420 h 102"/>
              <a:gd name="T8" fmla="*/ 967589 w 101"/>
              <a:gd name="T9" fmla="*/ 418602 h 102"/>
              <a:gd name="T10" fmla="*/ 1028700 w 101"/>
              <a:gd name="T11" fmla="*/ 520700 h 102"/>
              <a:gd name="T12" fmla="*/ 957404 w 101"/>
              <a:gd name="T13" fmla="*/ 643218 h 102"/>
              <a:gd name="T14" fmla="*/ 61111 w 101"/>
              <a:gd name="T15" fmla="*/ 1041400 h 102"/>
              <a:gd name="T16" fmla="*/ 20370 w 101"/>
              <a:gd name="T17" fmla="*/ 1031190 h 102"/>
              <a:gd name="T18" fmla="*/ 0 w 101"/>
              <a:gd name="T19" fmla="*/ 990351 h 102"/>
              <a:gd name="T20" fmla="*/ 50926 w 101"/>
              <a:gd name="T21" fmla="*/ 786155 h 102"/>
              <a:gd name="T22" fmla="*/ 152777 w 101"/>
              <a:gd name="T23" fmla="*/ 316504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"/>
              <a:gd name="T37" fmla="*/ 0 h 102"/>
              <a:gd name="T38" fmla="*/ 101 w 101"/>
              <a:gd name="T39" fmla="*/ 102 h 1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</p:spPr>
        <p:txBody>
          <a:bodyPr lIns="91404" tIns="45718" rIns="91404" bIns="45718" anchor="ctr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标注 15"/>
          <p:cNvSpPr/>
          <p:nvPr/>
        </p:nvSpPr>
        <p:spPr>
          <a:xfrm rot="10800000">
            <a:off x="3184062" y="4653533"/>
            <a:ext cx="4528474" cy="1875098"/>
          </a:xfrm>
          <a:custGeom>
            <a:avLst/>
            <a:gdLst>
              <a:gd name="connsiteX0" fmla="*/ 0 w 578163"/>
              <a:gd name="connsiteY0" fmla="*/ 48638 h 291822"/>
              <a:gd name="connsiteX1" fmla="*/ 48638 w 578163"/>
              <a:gd name="connsiteY1" fmla="*/ 0 h 291822"/>
              <a:gd name="connsiteX2" fmla="*/ 96361 w 578163"/>
              <a:gd name="connsiteY2" fmla="*/ 0 h 291822"/>
              <a:gd name="connsiteX3" fmla="*/ 96361 w 578163"/>
              <a:gd name="connsiteY3" fmla="*/ 0 h 291822"/>
              <a:gd name="connsiteX4" fmla="*/ 240901 w 578163"/>
              <a:gd name="connsiteY4" fmla="*/ 0 h 291822"/>
              <a:gd name="connsiteX5" fmla="*/ 529525 w 578163"/>
              <a:gd name="connsiteY5" fmla="*/ 0 h 291822"/>
              <a:gd name="connsiteX6" fmla="*/ 578163 w 578163"/>
              <a:gd name="connsiteY6" fmla="*/ 48638 h 291822"/>
              <a:gd name="connsiteX7" fmla="*/ 578163 w 578163"/>
              <a:gd name="connsiteY7" fmla="*/ 170230 h 291822"/>
              <a:gd name="connsiteX8" fmla="*/ 578163 w 578163"/>
              <a:gd name="connsiteY8" fmla="*/ 170230 h 291822"/>
              <a:gd name="connsiteX9" fmla="*/ 578163 w 578163"/>
              <a:gd name="connsiteY9" fmla="*/ 243185 h 291822"/>
              <a:gd name="connsiteX10" fmla="*/ 578163 w 578163"/>
              <a:gd name="connsiteY10" fmla="*/ 243184 h 291822"/>
              <a:gd name="connsiteX11" fmla="*/ 529525 w 578163"/>
              <a:gd name="connsiteY11" fmla="*/ 291822 h 291822"/>
              <a:gd name="connsiteX12" fmla="*/ 240901 w 578163"/>
              <a:gd name="connsiteY12" fmla="*/ 291822 h 291822"/>
              <a:gd name="connsiteX13" fmla="*/ 168633 w 578163"/>
              <a:gd name="connsiteY13" fmla="*/ 328300 h 291822"/>
              <a:gd name="connsiteX14" fmla="*/ 96361 w 578163"/>
              <a:gd name="connsiteY14" fmla="*/ 291822 h 291822"/>
              <a:gd name="connsiteX15" fmla="*/ 48638 w 578163"/>
              <a:gd name="connsiteY15" fmla="*/ 291822 h 291822"/>
              <a:gd name="connsiteX16" fmla="*/ 0 w 578163"/>
              <a:gd name="connsiteY16" fmla="*/ 243184 h 291822"/>
              <a:gd name="connsiteX17" fmla="*/ 0 w 578163"/>
              <a:gd name="connsiteY17" fmla="*/ 243185 h 291822"/>
              <a:gd name="connsiteX18" fmla="*/ 0 w 578163"/>
              <a:gd name="connsiteY18" fmla="*/ 170230 h 291822"/>
              <a:gd name="connsiteX19" fmla="*/ 0 w 578163"/>
              <a:gd name="connsiteY19" fmla="*/ 170230 h 291822"/>
              <a:gd name="connsiteX20" fmla="*/ 0 w 578163"/>
              <a:gd name="connsiteY20" fmla="*/ 48638 h 291822"/>
              <a:gd name="connsiteX0" fmla="*/ 0 w 578163"/>
              <a:gd name="connsiteY0" fmla="*/ 48638 h 328300"/>
              <a:gd name="connsiteX1" fmla="*/ 48638 w 578163"/>
              <a:gd name="connsiteY1" fmla="*/ 0 h 328300"/>
              <a:gd name="connsiteX2" fmla="*/ 96361 w 578163"/>
              <a:gd name="connsiteY2" fmla="*/ 0 h 328300"/>
              <a:gd name="connsiteX3" fmla="*/ 96361 w 578163"/>
              <a:gd name="connsiteY3" fmla="*/ 0 h 328300"/>
              <a:gd name="connsiteX4" fmla="*/ 240901 w 578163"/>
              <a:gd name="connsiteY4" fmla="*/ 0 h 328300"/>
              <a:gd name="connsiteX5" fmla="*/ 529525 w 578163"/>
              <a:gd name="connsiteY5" fmla="*/ 0 h 328300"/>
              <a:gd name="connsiteX6" fmla="*/ 578163 w 578163"/>
              <a:gd name="connsiteY6" fmla="*/ 48638 h 328300"/>
              <a:gd name="connsiteX7" fmla="*/ 578163 w 578163"/>
              <a:gd name="connsiteY7" fmla="*/ 170230 h 328300"/>
              <a:gd name="connsiteX8" fmla="*/ 578163 w 578163"/>
              <a:gd name="connsiteY8" fmla="*/ 170230 h 328300"/>
              <a:gd name="connsiteX9" fmla="*/ 578163 w 578163"/>
              <a:gd name="connsiteY9" fmla="*/ 243185 h 328300"/>
              <a:gd name="connsiteX10" fmla="*/ 578163 w 578163"/>
              <a:gd name="connsiteY10" fmla="*/ 243184 h 328300"/>
              <a:gd name="connsiteX11" fmla="*/ 529525 w 578163"/>
              <a:gd name="connsiteY11" fmla="*/ 291822 h 328300"/>
              <a:gd name="connsiteX12" fmla="*/ 240901 w 578163"/>
              <a:gd name="connsiteY12" fmla="*/ 291822 h 328300"/>
              <a:gd name="connsiteX13" fmla="*/ 168633 w 578163"/>
              <a:gd name="connsiteY13" fmla="*/ 328300 h 328300"/>
              <a:gd name="connsiteX14" fmla="*/ 129165 w 578163"/>
              <a:gd name="connsiteY14" fmla="*/ 291822 h 328300"/>
              <a:gd name="connsiteX15" fmla="*/ 48638 w 578163"/>
              <a:gd name="connsiteY15" fmla="*/ 291822 h 328300"/>
              <a:gd name="connsiteX16" fmla="*/ 0 w 578163"/>
              <a:gd name="connsiteY16" fmla="*/ 243184 h 328300"/>
              <a:gd name="connsiteX17" fmla="*/ 0 w 578163"/>
              <a:gd name="connsiteY17" fmla="*/ 243185 h 328300"/>
              <a:gd name="connsiteX18" fmla="*/ 0 w 578163"/>
              <a:gd name="connsiteY18" fmla="*/ 170230 h 328300"/>
              <a:gd name="connsiteX19" fmla="*/ 0 w 578163"/>
              <a:gd name="connsiteY19" fmla="*/ 170230 h 328300"/>
              <a:gd name="connsiteX20" fmla="*/ 0 w 578163"/>
              <a:gd name="connsiteY20" fmla="*/ 48638 h 328300"/>
              <a:gd name="connsiteX0" fmla="*/ 0 w 578163"/>
              <a:gd name="connsiteY0" fmla="*/ 48638 h 328300"/>
              <a:gd name="connsiteX1" fmla="*/ 48638 w 578163"/>
              <a:gd name="connsiteY1" fmla="*/ 0 h 328300"/>
              <a:gd name="connsiteX2" fmla="*/ 96361 w 578163"/>
              <a:gd name="connsiteY2" fmla="*/ 0 h 328300"/>
              <a:gd name="connsiteX3" fmla="*/ 96361 w 578163"/>
              <a:gd name="connsiteY3" fmla="*/ 0 h 328300"/>
              <a:gd name="connsiteX4" fmla="*/ 240901 w 578163"/>
              <a:gd name="connsiteY4" fmla="*/ 0 h 328300"/>
              <a:gd name="connsiteX5" fmla="*/ 529525 w 578163"/>
              <a:gd name="connsiteY5" fmla="*/ 0 h 328300"/>
              <a:gd name="connsiteX6" fmla="*/ 578163 w 578163"/>
              <a:gd name="connsiteY6" fmla="*/ 48638 h 328300"/>
              <a:gd name="connsiteX7" fmla="*/ 578163 w 578163"/>
              <a:gd name="connsiteY7" fmla="*/ 170230 h 328300"/>
              <a:gd name="connsiteX8" fmla="*/ 578163 w 578163"/>
              <a:gd name="connsiteY8" fmla="*/ 170230 h 328300"/>
              <a:gd name="connsiteX9" fmla="*/ 578163 w 578163"/>
              <a:gd name="connsiteY9" fmla="*/ 243185 h 328300"/>
              <a:gd name="connsiteX10" fmla="*/ 578163 w 578163"/>
              <a:gd name="connsiteY10" fmla="*/ 243184 h 328300"/>
              <a:gd name="connsiteX11" fmla="*/ 529525 w 578163"/>
              <a:gd name="connsiteY11" fmla="*/ 291822 h 328300"/>
              <a:gd name="connsiteX12" fmla="*/ 203997 w 578163"/>
              <a:gd name="connsiteY12" fmla="*/ 291822 h 328300"/>
              <a:gd name="connsiteX13" fmla="*/ 168633 w 578163"/>
              <a:gd name="connsiteY13" fmla="*/ 328300 h 328300"/>
              <a:gd name="connsiteX14" fmla="*/ 129165 w 578163"/>
              <a:gd name="connsiteY14" fmla="*/ 291822 h 328300"/>
              <a:gd name="connsiteX15" fmla="*/ 48638 w 578163"/>
              <a:gd name="connsiteY15" fmla="*/ 291822 h 328300"/>
              <a:gd name="connsiteX16" fmla="*/ 0 w 578163"/>
              <a:gd name="connsiteY16" fmla="*/ 243184 h 328300"/>
              <a:gd name="connsiteX17" fmla="*/ 0 w 578163"/>
              <a:gd name="connsiteY17" fmla="*/ 243185 h 328300"/>
              <a:gd name="connsiteX18" fmla="*/ 0 w 578163"/>
              <a:gd name="connsiteY18" fmla="*/ 170230 h 328300"/>
              <a:gd name="connsiteX19" fmla="*/ 0 w 578163"/>
              <a:gd name="connsiteY19" fmla="*/ 170230 h 328300"/>
              <a:gd name="connsiteX20" fmla="*/ 0 w 578163"/>
              <a:gd name="connsiteY20" fmla="*/ 48638 h 328300"/>
              <a:gd name="connsiteX0" fmla="*/ 0 w 578163"/>
              <a:gd name="connsiteY0" fmla="*/ 48638 h 352912"/>
              <a:gd name="connsiteX1" fmla="*/ 48638 w 578163"/>
              <a:gd name="connsiteY1" fmla="*/ 0 h 352912"/>
              <a:gd name="connsiteX2" fmla="*/ 96361 w 578163"/>
              <a:gd name="connsiteY2" fmla="*/ 0 h 352912"/>
              <a:gd name="connsiteX3" fmla="*/ 96361 w 578163"/>
              <a:gd name="connsiteY3" fmla="*/ 0 h 352912"/>
              <a:gd name="connsiteX4" fmla="*/ 240901 w 578163"/>
              <a:gd name="connsiteY4" fmla="*/ 0 h 352912"/>
              <a:gd name="connsiteX5" fmla="*/ 529525 w 578163"/>
              <a:gd name="connsiteY5" fmla="*/ 0 h 352912"/>
              <a:gd name="connsiteX6" fmla="*/ 578163 w 578163"/>
              <a:gd name="connsiteY6" fmla="*/ 48638 h 352912"/>
              <a:gd name="connsiteX7" fmla="*/ 578163 w 578163"/>
              <a:gd name="connsiteY7" fmla="*/ 170230 h 352912"/>
              <a:gd name="connsiteX8" fmla="*/ 578163 w 578163"/>
              <a:gd name="connsiteY8" fmla="*/ 170230 h 352912"/>
              <a:gd name="connsiteX9" fmla="*/ 578163 w 578163"/>
              <a:gd name="connsiteY9" fmla="*/ 243185 h 352912"/>
              <a:gd name="connsiteX10" fmla="*/ 578163 w 578163"/>
              <a:gd name="connsiteY10" fmla="*/ 243184 h 352912"/>
              <a:gd name="connsiteX11" fmla="*/ 529525 w 578163"/>
              <a:gd name="connsiteY11" fmla="*/ 291822 h 352912"/>
              <a:gd name="connsiteX12" fmla="*/ 203997 w 578163"/>
              <a:gd name="connsiteY12" fmla="*/ 291822 h 352912"/>
              <a:gd name="connsiteX13" fmla="*/ 137425 w 578163"/>
              <a:gd name="connsiteY13" fmla="*/ 352912 h 352912"/>
              <a:gd name="connsiteX14" fmla="*/ 129165 w 578163"/>
              <a:gd name="connsiteY14" fmla="*/ 291822 h 352912"/>
              <a:gd name="connsiteX15" fmla="*/ 48638 w 578163"/>
              <a:gd name="connsiteY15" fmla="*/ 291822 h 352912"/>
              <a:gd name="connsiteX16" fmla="*/ 0 w 578163"/>
              <a:gd name="connsiteY16" fmla="*/ 243184 h 352912"/>
              <a:gd name="connsiteX17" fmla="*/ 0 w 578163"/>
              <a:gd name="connsiteY17" fmla="*/ 243185 h 352912"/>
              <a:gd name="connsiteX18" fmla="*/ 0 w 578163"/>
              <a:gd name="connsiteY18" fmla="*/ 170230 h 352912"/>
              <a:gd name="connsiteX19" fmla="*/ 0 w 578163"/>
              <a:gd name="connsiteY19" fmla="*/ 170230 h 352912"/>
              <a:gd name="connsiteX20" fmla="*/ 0 w 578163"/>
              <a:gd name="connsiteY20" fmla="*/ 48638 h 352912"/>
              <a:gd name="connsiteX0" fmla="*/ 0 w 578163"/>
              <a:gd name="connsiteY0" fmla="*/ 48638 h 363431"/>
              <a:gd name="connsiteX1" fmla="*/ 48638 w 578163"/>
              <a:gd name="connsiteY1" fmla="*/ 0 h 363431"/>
              <a:gd name="connsiteX2" fmla="*/ 96361 w 578163"/>
              <a:gd name="connsiteY2" fmla="*/ 0 h 363431"/>
              <a:gd name="connsiteX3" fmla="*/ 96361 w 578163"/>
              <a:gd name="connsiteY3" fmla="*/ 0 h 363431"/>
              <a:gd name="connsiteX4" fmla="*/ 240901 w 578163"/>
              <a:gd name="connsiteY4" fmla="*/ 0 h 363431"/>
              <a:gd name="connsiteX5" fmla="*/ 529525 w 578163"/>
              <a:gd name="connsiteY5" fmla="*/ 0 h 363431"/>
              <a:gd name="connsiteX6" fmla="*/ 578163 w 578163"/>
              <a:gd name="connsiteY6" fmla="*/ 48638 h 363431"/>
              <a:gd name="connsiteX7" fmla="*/ 578163 w 578163"/>
              <a:gd name="connsiteY7" fmla="*/ 170230 h 363431"/>
              <a:gd name="connsiteX8" fmla="*/ 578163 w 578163"/>
              <a:gd name="connsiteY8" fmla="*/ 170230 h 363431"/>
              <a:gd name="connsiteX9" fmla="*/ 578163 w 578163"/>
              <a:gd name="connsiteY9" fmla="*/ 243185 h 363431"/>
              <a:gd name="connsiteX10" fmla="*/ 578163 w 578163"/>
              <a:gd name="connsiteY10" fmla="*/ 243184 h 363431"/>
              <a:gd name="connsiteX11" fmla="*/ 529525 w 578163"/>
              <a:gd name="connsiteY11" fmla="*/ 291822 h 363431"/>
              <a:gd name="connsiteX12" fmla="*/ 203997 w 578163"/>
              <a:gd name="connsiteY12" fmla="*/ 291822 h 363431"/>
              <a:gd name="connsiteX13" fmla="*/ 168157 w 578163"/>
              <a:gd name="connsiteY13" fmla="*/ 363431 h 363431"/>
              <a:gd name="connsiteX14" fmla="*/ 129165 w 578163"/>
              <a:gd name="connsiteY14" fmla="*/ 291822 h 363431"/>
              <a:gd name="connsiteX15" fmla="*/ 48638 w 578163"/>
              <a:gd name="connsiteY15" fmla="*/ 291822 h 363431"/>
              <a:gd name="connsiteX16" fmla="*/ 0 w 578163"/>
              <a:gd name="connsiteY16" fmla="*/ 243184 h 363431"/>
              <a:gd name="connsiteX17" fmla="*/ 0 w 578163"/>
              <a:gd name="connsiteY17" fmla="*/ 243185 h 363431"/>
              <a:gd name="connsiteX18" fmla="*/ 0 w 578163"/>
              <a:gd name="connsiteY18" fmla="*/ 170230 h 363431"/>
              <a:gd name="connsiteX19" fmla="*/ 0 w 578163"/>
              <a:gd name="connsiteY19" fmla="*/ 170230 h 363431"/>
              <a:gd name="connsiteX20" fmla="*/ 0 w 578163"/>
              <a:gd name="connsiteY20" fmla="*/ 48638 h 363431"/>
              <a:gd name="connsiteX0" fmla="*/ 0 w 578163"/>
              <a:gd name="connsiteY0" fmla="*/ 48638 h 363431"/>
              <a:gd name="connsiteX1" fmla="*/ 48638 w 578163"/>
              <a:gd name="connsiteY1" fmla="*/ 0 h 363431"/>
              <a:gd name="connsiteX2" fmla="*/ 96361 w 578163"/>
              <a:gd name="connsiteY2" fmla="*/ 0 h 363431"/>
              <a:gd name="connsiteX3" fmla="*/ 96361 w 578163"/>
              <a:gd name="connsiteY3" fmla="*/ 0 h 363431"/>
              <a:gd name="connsiteX4" fmla="*/ 240901 w 578163"/>
              <a:gd name="connsiteY4" fmla="*/ 0 h 363431"/>
              <a:gd name="connsiteX5" fmla="*/ 529525 w 578163"/>
              <a:gd name="connsiteY5" fmla="*/ 0 h 363431"/>
              <a:gd name="connsiteX6" fmla="*/ 578163 w 578163"/>
              <a:gd name="connsiteY6" fmla="*/ 48638 h 363431"/>
              <a:gd name="connsiteX7" fmla="*/ 578163 w 578163"/>
              <a:gd name="connsiteY7" fmla="*/ 170230 h 363431"/>
              <a:gd name="connsiteX8" fmla="*/ 578163 w 578163"/>
              <a:gd name="connsiteY8" fmla="*/ 170230 h 363431"/>
              <a:gd name="connsiteX9" fmla="*/ 578163 w 578163"/>
              <a:gd name="connsiteY9" fmla="*/ 243185 h 363431"/>
              <a:gd name="connsiteX10" fmla="*/ 578163 w 578163"/>
              <a:gd name="connsiteY10" fmla="*/ 243184 h 363431"/>
              <a:gd name="connsiteX11" fmla="*/ 529525 w 578163"/>
              <a:gd name="connsiteY11" fmla="*/ 291822 h 363431"/>
              <a:gd name="connsiteX12" fmla="*/ 203997 w 578163"/>
              <a:gd name="connsiteY12" fmla="*/ 291822 h 363431"/>
              <a:gd name="connsiteX13" fmla="*/ 168157 w 578163"/>
              <a:gd name="connsiteY13" fmla="*/ 363431 h 363431"/>
              <a:gd name="connsiteX14" fmla="*/ 156055 w 578163"/>
              <a:gd name="connsiteY14" fmla="*/ 291822 h 363431"/>
              <a:gd name="connsiteX15" fmla="*/ 48638 w 578163"/>
              <a:gd name="connsiteY15" fmla="*/ 291822 h 363431"/>
              <a:gd name="connsiteX16" fmla="*/ 0 w 578163"/>
              <a:gd name="connsiteY16" fmla="*/ 243184 h 363431"/>
              <a:gd name="connsiteX17" fmla="*/ 0 w 578163"/>
              <a:gd name="connsiteY17" fmla="*/ 243185 h 363431"/>
              <a:gd name="connsiteX18" fmla="*/ 0 w 578163"/>
              <a:gd name="connsiteY18" fmla="*/ 170230 h 363431"/>
              <a:gd name="connsiteX19" fmla="*/ 0 w 578163"/>
              <a:gd name="connsiteY19" fmla="*/ 170230 h 363431"/>
              <a:gd name="connsiteX20" fmla="*/ 0 w 578163"/>
              <a:gd name="connsiteY20" fmla="*/ 48638 h 363431"/>
              <a:gd name="connsiteX0" fmla="*/ 0 w 578163"/>
              <a:gd name="connsiteY0" fmla="*/ 48638 h 366061"/>
              <a:gd name="connsiteX1" fmla="*/ 48638 w 578163"/>
              <a:gd name="connsiteY1" fmla="*/ 0 h 366061"/>
              <a:gd name="connsiteX2" fmla="*/ 96361 w 578163"/>
              <a:gd name="connsiteY2" fmla="*/ 0 h 366061"/>
              <a:gd name="connsiteX3" fmla="*/ 96361 w 578163"/>
              <a:gd name="connsiteY3" fmla="*/ 0 h 366061"/>
              <a:gd name="connsiteX4" fmla="*/ 240901 w 578163"/>
              <a:gd name="connsiteY4" fmla="*/ 0 h 366061"/>
              <a:gd name="connsiteX5" fmla="*/ 529525 w 578163"/>
              <a:gd name="connsiteY5" fmla="*/ 0 h 366061"/>
              <a:gd name="connsiteX6" fmla="*/ 578163 w 578163"/>
              <a:gd name="connsiteY6" fmla="*/ 48638 h 366061"/>
              <a:gd name="connsiteX7" fmla="*/ 578163 w 578163"/>
              <a:gd name="connsiteY7" fmla="*/ 170230 h 366061"/>
              <a:gd name="connsiteX8" fmla="*/ 578163 w 578163"/>
              <a:gd name="connsiteY8" fmla="*/ 170230 h 366061"/>
              <a:gd name="connsiteX9" fmla="*/ 578163 w 578163"/>
              <a:gd name="connsiteY9" fmla="*/ 243185 h 366061"/>
              <a:gd name="connsiteX10" fmla="*/ 578163 w 578163"/>
              <a:gd name="connsiteY10" fmla="*/ 243184 h 366061"/>
              <a:gd name="connsiteX11" fmla="*/ 529525 w 578163"/>
              <a:gd name="connsiteY11" fmla="*/ 291822 h 366061"/>
              <a:gd name="connsiteX12" fmla="*/ 203997 w 578163"/>
              <a:gd name="connsiteY12" fmla="*/ 291822 h 366061"/>
              <a:gd name="connsiteX13" fmla="*/ 179681 w 578163"/>
              <a:gd name="connsiteY13" fmla="*/ 366061 h 366061"/>
              <a:gd name="connsiteX14" fmla="*/ 156055 w 578163"/>
              <a:gd name="connsiteY14" fmla="*/ 291822 h 366061"/>
              <a:gd name="connsiteX15" fmla="*/ 48638 w 578163"/>
              <a:gd name="connsiteY15" fmla="*/ 291822 h 366061"/>
              <a:gd name="connsiteX16" fmla="*/ 0 w 578163"/>
              <a:gd name="connsiteY16" fmla="*/ 243184 h 366061"/>
              <a:gd name="connsiteX17" fmla="*/ 0 w 578163"/>
              <a:gd name="connsiteY17" fmla="*/ 243185 h 366061"/>
              <a:gd name="connsiteX18" fmla="*/ 0 w 578163"/>
              <a:gd name="connsiteY18" fmla="*/ 170230 h 366061"/>
              <a:gd name="connsiteX19" fmla="*/ 0 w 578163"/>
              <a:gd name="connsiteY19" fmla="*/ 170230 h 366061"/>
              <a:gd name="connsiteX20" fmla="*/ 0 w 578163"/>
              <a:gd name="connsiteY20" fmla="*/ 48638 h 366061"/>
              <a:gd name="connsiteX0" fmla="*/ 0 w 578163"/>
              <a:gd name="connsiteY0" fmla="*/ 48638 h 366061"/>
              <a:gd name="connsiteX1" fmla="*/ 48638 w 578163"/>
              <a:gd name="connsiteY1" fmla="*/ 0 h 366061"/>
              <a:gd name="connsiteX2" fmla="*/ 96361 w 578163"/>
              <a:gd name="connsiteY2" fmla="*/ 0 h 366061"/>
              <a:gd name="connsiteX3" fmla="*/ 96361 w 578163"/>
              <a:gd name="connsiteY3" fmla="*/ 0 h 366061"/>
              <a:gd name="connsiteX4" fmla="*/ 240901 w 578163"/>
              <a:gd name="connsiteY4" fmla="*/ 0 h 366061"/>
              <a:gd name="connsiteX5" fmla="*/ 529525 w 578163"/>
              <a:gd name="connsiteY5" fmla="*/ 0 h 366061"/>
              <a:gd name="connsiteX6" fmla="*/ 578163 w 578163"/>
              <a:gd name="connsiteY6" fmla="*/ 48638 h 366061"/>
              <a:gd name="connsiteX7" fmla="*/ 578163 w 578163"/>
              <a:gd name="connsiteY7" fmla="*/ 170230 h 366061"/>
              <a:gd name="connsiteX8" fmla="*/ 578163 w 578163"/>
              <a:gd name="connsiteY8" fmla="*/ 170230 h 366061"/>
              <a:gd name="connsiteX9" fmla="*/ 578163 w 578163"/>
              <a:gd name="connsiteY9" fmla="*/ 243185 h 366061"/>
              <a:gd name="connsiteX10" fmla="*/ 578163 w 578163"/>
              <a:gd name="connsiteY10" fmla="*/ 243184 h 366061"/>
              <a:gd name="connsiteX11" fmla="*/ 529525 w 578163"/>
              <a:gd name="connsiteY11" fmla="*/ 291822 h 366061"/>
              <a:gd name="connsiteX12" fmla="*/ 203997 w 578163"/>
              <a:gd name="connsiteY12" fmla="*/ 291822 h 366061"/>
              <a:gd name="connsiteX13" fmla="*/ 179681 w 578163"/>
              <a:gd name="connsiteY13" fmla="*/ 366061 h 366061"/>
              <a:gd name="connsiteX14" fmla="*/ 147897 w 578163"/>
              <a:gd name="connsiteY14" fmla="*/ 291822 h 366061"/>
              <a:gd name="connsiteX15" fmla="*/ 48638 w 578163"/>
              <a:gd name="connsiteY15" fmla="*/ 291822 h 366061"/>
              <a:gd name="connsiteX16" fmla="*/ 0 w 578163"/>
              <a:gd name="connsiteY16" fmla="*/ 243184 h 366061"/>
              <a:gd name="connsiteX17" fmla="*/ 0 w 578163"/>
              <a:gd name="connsiteY17" fmla="*/ 243185 h 366061"/>
              <a:gd name="connsiteX18" fmla="*/ 0 w 578163"/>
              <a:gd name="connsiteY18" fmla="*/ 170230 h 366061"/>
              <a:gd name="connsiteX19" fmla="*/ 0 w 578163"/>
              <a:gd name="connsiteY19" fmla="*/ 170230 h 366061"/>
              <a:gd name="connsiteX20" fmla="*/ 0 w 578163"/>
              <a:gd name="connsiteY20" fmla="*/ 48638 h 36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8163" h="366061">
                <a:moveTo>
                  <a:pt x="0" y="48638"/>
                </a:moveTo>
                <a:cubicBezTo>
                  <a:pt x="0" y="21776"/>
                  <a:pt x="21776" y="0"/>
                  <a:pt x="48638" y="0"/>
                </a:cubicBezTo>
                <a:lnTo>
                  <a:pt x="96361" y="0"/>
                </a:lnTo>
                <a:lnTo>
                  <a:pt x="96361" y="0"/>
                </a:lnTo>
                <a:lnTo>
                  <a:pt x="240901" y="0"/>
                </a:lnTo>
                <a:lnTo>
                  <a:pt x="529525" y="0"/>
                </a:lnTo>
                <a:cubicBezTo>
                  <a:pt x="556387" y="0"/>
                  <a:pt x="578163" y="21776"/>
                  <a:pt x="578163" y="48638"/>
                </a:cubicBezTo>
                <a:lnTo>
                  <a:pt x="578163" y="170230"/>
                </a:lnTo>
                <a:lnTo>
                  <a:pt x="578163" y="170230"/>
                </a:lnTo>
                <a:lnTo>
                  <a:pt x="578163" y="243185"/>
                </a:lnTo>
                <a:lnTo>
                  <a:pt x="578163" y="243184"/>
                </a:lnTo>
                <a:cubicBezTo>
                  <a:pt x="578163" y="270046"/>
                  <a:pt x="556387" y="291822"/>
                  <a:pt x="529525" y="291822"/>
                </a:cubicBezTo>
                <a:lnTo>
                  <a:pt x="203997" y="291822"/>
                </a:lnTo>
                <a:lnTo>
                  <a:pt x="179681" y="366061"/>
                </a:lnTo>
                <a:lnTo>
                  <a:pt x="147897" y="291822"/>
                </a:lnTo>
                <a:lnTo>
                  <a:pt x="48638" y="291822"/>
                </a:lnTo>
                <a:cubicBezTo>
                  <a:pt x="21776" y="291822"/>
                  <a:pt x="0" y="270046"/>
                  <a:pt x="0" y="243184"/>
                </a:cubicBezTo>
                <a:lnTo>
                  <a:pt x="0" y="243185"/>
                </a:lnTo>
                <a:lnTo>
                  <a:pt x="0" y="170230"/>
                </a:lnTo>
                <a:lnTo>
                  <a:pt x="0" y="170230"/>
                </a:lnTo>
                <a:lnTo>
                  <a:pt x="0" y="48638"/>
                </a:lnTo>
                <a:close/>
              </a:path>
            </a:pathLst>
          </a:custGeom>
          <a:solidFill>
            <a:srgbClr val="F7A655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圆角矩形标注 15"/>
          <p:cNvSpPr/>
          <p:nvPr/>
        </p:nvSpPr>
        <p:spPr>
          <a:xfrm>
            <a:off x="7632784" y="1258887"/>
            <a:ext cx="3930114" cy="2127120"/>
          </a:xfrm>
          <a:custGeom>
            <a:avLst/>
            <a:gdLst>
              <a:gd name="connsiteX0" fmla="*/ 0 w 578163"/>
              <a:gd name="connsiteY0" fmla="*/ 48638 h 291822"/>
              <a:gd name="connsiteX1" fmla="*/ 48638 w 578163"/>
              <a:gd name="connsiteY1" fmla="*/ 0 h 291822"/>
              <a:gd name="connsiteX2" fmla="*/ 96361 w 578163"/>
              <a:gd name="connsiteY2" fmla="*/ 0 h 291822"/>
              <a:gd name="connsiteX3" fmla="*/ 96361 w 578163"/>
              <a:gd name="connsiteY3" fmla="*/ 0 h 291822"/>
              <a:gd name="connsiteX4" fmla="*/ 240901 w 578163"/>
              <a:gd name="connsiteY4" fmla="*/ 0 h 291822"/>
              <a:gd name="connsiteX5" fmla="*/ 529525 w 578163"/>
              <a:gd name="connsiteY5" fmla="*/ 0 h 291822"/>
              <a:gd name="connsiteX6" fmla="*/ 578163 w 578163"/>
              <a:gd name="connsiteY6" fmla="*/ 48638 h 291822"/>
              <a:gd name="connsiteX7" fmla="*/ 578163 w 578163"/>
              <a:gd name="connsiteY7" fmla="*/ 170230 h 291822"/>
              <a:gd name="connsiteX8" fmla="*/ 578163 w 578163"/>
              <a:gd name="connsiteY8" fmla="*/ 170230 h 291822"/>
              <a:gd name="connsiteX9" fmla="*/ 578163 w 578163"/>
              <a:gd name="connsiteY9" fmla="*/ 243185 h 291822"/>
              <a:gd name="connsiteX10" fmla="*/ 578163 w 578163"/>
              <a:gd name="connsiteY10" fmla="*/ 243184 h 291822"/>
              <a:gd name="connsiteX11" fmla="*/ 529525 w 578163"/>
              <a:gd name="connsiteY11" fmla="*/ 291822 h 291822"/>
              <a:gd name="connsiteX12" fmla="*/ 240901 w 578163"/>
              <a:gd name="connsiteY12" fmla="*/ 291822 h 291822"/>
              <a:gd name="connsiteX13" fmla="*/ 168633 w 578163"/>
              <a:gd name="connsiteY13" fmla="*/ 328300 h 291822"/>
              <a:gd name="connsiteX14" fmla="*/ 96361 w 578163"/>
              <a:gd name="connsiteY14" fmla="*/ 291822 h 291822"/>
              <a:gd name="connsiteX15" fmla="*/ 48638 w 578163"/>
              <a:gd name="connsiteY15" fmla="*/ 291822 h 291822"/>
              <a:gd name="connsiteX16" fmla="*/ 0 w 578163"/>
              <a:gd name="connsiteY16" fmla="*/ 243184 h 291822"/>
              <a:gd name="connsiteX17" fmla="*/ 0 w 578163"/>
              <a:gd name="connsiteY17" fmla="*/ 243185 h 291822"/>
              <a:gd name="connsiteX18" fmla="*/ 0 w 578163"/>
              <a:gd name="connsiteY18" fmla="*/ 170230 h 291822"/>
              <a:gd name="connsiteX19" fmla="*/ 0 w 578163"/>
              <a:gd name="connsiteY19" fmla="*/ 170230 h 291822"/>
              <a:gd name="connsiteX20" fmla="*/ 0 w 578163"/>
              <a:gd name="connsiteY20" fmla="*/ 48638 h 291822"/>
              <a:gd name="connsiteX0" fmla="*/ 0 w 578163"/>
              <a:gd name="connsiteY0" fmla="*/ 48638 h 328300"/>
              <a:gd name="connsiteX1" fmla="*/ 48638 w 578163"/>
              <a:gd name="connsiteY1" fmla="*/ 0 h 328300"/>
              <a:gd name="connsiteX2" fmla="*/ 96361 w 578163"/>
              <a:gd name="connsiteY2" fmla="*/ 0 h 328300"/>
              <a:gd name="connsiteX3" fmla="*/ 96361 w 578163"/>
              <a:gd name="connsiteY3" fmla="*/ 0 h 328300"/>
              <a:gd name="connsiteX4" fmla="*/ 240901 w 578163"/>
              <a:gd name="connsiteY4" fmla="*/ 0 h 328300"/>
              <a:gd name="connsiteX5" fmla="*/ 529525 w 578163"/>
              <a:gd name="connsiteY5" fmla="*/ 0 h 328300"/>
              <a:gd name="connsiteX6" fmla="*/ 578163 w 578163"/>
              <a:gd name="connsiteY6" fmla="*/ 48638 h 328300"/>
              <a:gd name="connsiteX7" fmla="*/ 578163 w 578163"/>
              <a:gd name="connsiteY7" fmla="*/ 170230 h 328300"/>
              <a:gd name="connsiteX8" fmla="*/ 578163 w 578163"/>
              <a:gd name="connsiteY8" fmla="*/ 170230 h 328300"/>
              <a:gd name="connsiteX9" fmla="*/ 578163 w 578163"/>
              <a:gd name="connsiteY9" fmla="*/ 243185 h 328300"/>
              <a:gd name="connsiteX10" fmla="*/ 578163 w 578163"/>
              <a:gd name="connsiteY10" fmla="*/ 243184 h 328300"/>
              <a:gd name="connsiteX11" fmla="*/ 529525 w 578163"/>
              <a:gd name="connsiteY11" fmla="*/ 291822 h 328300"/>
              <a:gd name="connsiteX12" fmla="*/ 240901 w 578163"/>
              <a:gd name="connsiteY12" fmla="*/ 291822 h 328300"/>
              <a:gd name="connsiteX13" fmla="*/ 168633 w 578163"/>
              <a:gd name="connsiteY13" fmla="*/ 328300 h 328300"/>
              <a:gd name="connsiteX14" fmla="*/ 129165 w 578163"/>
              <a:gd name="connsiteY14" fmla="*/ 291822 h 328300"/>
              <a:gd name="connsiteX15" fmla="*/ 48638 w 578163"/>
              <a:gd name="connsiteY15" fmla="*/ 291822 h 328300"/>
              <a:gd name="connsiteX16" fmla="*/ 0 w 578163"/>
              <a:gd name="connsiteY16" fmla="*/ 243184 h 328300"/>
              <a:gd name="connsiteX17" fmla="*/ 0 w 578163"/>
              <a:gd name="connsiteY17" fmla="*/ 243185 h 328300"/>
              <a:gd name="connsiteX18" fmla="*/ 0 w 578163"/>
              <a:gd name="connsiteY18" fmla="*/ 170230 h 328300"/>
              <a:gd name="connsiteX19" fmla="*/ 0 w 578163"/>
              <a:gd name="connsiteY19" fmla="*/ 170230 h 328300"/>
              <a:gd name="connsiteX20" fmla="*/ 0 w 578163"/>
              <a:gd name="connsiteY20" fmla="*/ 48638 h 328300"/>
              <a:gd name="connsiteX0" fmla="*/ 0 w 578163"/>
              <a:gd name="connsiteY0" fmla="*/ 48638 h 328300"/>
              <a:gd name="connsiteX1" fmla="*/ 48638 w 578163"/>
              <a:gd name="connsiteY1" fmla="*/ 0 h 328300"/>
              <a:gd name="connsiteX2" fmla="*/ 96361 w 578163"/>
              <a:gd name="connsiteY2" fmla="*/ 0 h 328300"/>
              <a:gd name="connsiteX3" fmla="*/ 96361 w 578163"/>
              <a:gd name="connsiteY3" fmla="*/ 0 h 328300"/>
              <a:gd name="connsiteX4" fmla="*/ 240901 w 578163"/>
              <a:gd name="connsiteY4" fmla="*/ 0 h 328300"/>
              <a:gd name="connsiteX5" fmla="*/ 529525 w 578163"/>
              <a:gd name="connsiteY5" fmla="*/ 0 h 328300"/>
              <a:gd name="connsiteX6" fmla="*/ 578163 w 578163"/>
              <a:gd name="connsiteY6" fmla="*/ 48638 h 328300"/>
              <a:gd name="connsiteX7" fmla="*/ 578163 w 578163"/>
              <a:gd name="connsiteY7" fmla="*/ 170230 h 328300"/>
              <a:gd name="connsiteX8" fmla="*/ 578163 w 578163"/>
              <a:gd name="connsiteY8" fmla="*/ 170230 h 328300"/>
              <a:gd name="connsiteX9" fmla="*/ 578163 w 578163"/>
              <a:gd name="connsiteY9" fmla="*/ 243185 h 328300"/>
              <a:gd name="connsiteX10" fmla="*/ 578163 w 578163"/>
              <a:gd name="connsiteY10" fmla="*/ 243184 h 328300"/>
              <a:gd name="connsiteX11" fmla="*/ 529525 w 578163"/>
              <a:gd name="connsiteY11" fmla="*/ 291822 h 328300"/>
              <a:gd name="connsiteX12" fmla="*/ 203997 w 578163"/>
              <a:gd name="connsiteY12" fmla="*/ 291822 h 328300"/>
              <a:gd name="connsiteX13" fmla="*/ 168633 w 578163"/>
              <a:gd name="connsiteY13" fmla="*/ 328300 h 328300"/>
              <a:gd name="connsiteX14" fmla="*/ 129165 w 578163"/>
              <a:gd name="connsiteY14" fmla="*/ 291822 h 328300"/>
              <a:gd name="connsiteX15" fmla="*/ 48638 w 578163"/>
              <a:gd name="connsiteY15" fmla="*/ 291822 h 328300"/>
              <a:gd name="connsiteX16" fmla="*/ 0 w 578163"/>
              <a:gd name="connsiteY16" fmla="*/ 243184 h 328300"/>
              <a:gd name="connsiteX17" fmla="*/ 0 w 578163"/>
              <a:gd name="connsiteY17" fmla="*/ 243185 h 328300"/>
              <a:gd name="connsiteX18" fmla="*/ 0 w 578163"/>
              <a:gd name="connsiteY18" fmla="*/ 170230 h 328300"/>
              <a:gd name="connsiteX19" fmla="*/ 0 w 578163"/>
              <a:gd name="connsiteY19" fmla="*/ 170230 h 328300"/>
              <a:gd name="connsiteX20" fmla="*/ 0 w 578163"/>
              <a:gd name="connsiteY20" fmla="*/ 48638 h 328300"/>
              <a:gd name="connsiteX0" fmla="*/ 0 w 578163"/>
              <a:gd name="connsiteY0" fmla="*/ 48638 h 352912"/>
              <a:gd name="connsiteX1" fmla="*/ 48638 w 578163"/>
              <a:gd name="connsiteY1" fmla="*/ 0 h 352912"/>
              <a:gd name="connsiteX2" fmla="*/ 96361 w 578163"/>
              <a:gd name="connsiteY2" fmla="*/ 0 h 352912"/>
              <a:gd name="connsiteX3" fmla="*/ 96361 w 578163"/>
              <a:gd name="connsiteY3" fmla="*/ 0 h 352912"/>
              <a:gd name="connsiteX4" fmla="*/ 240901 w 578163"/>
              <a:gd name="connsiteY4" fmla="*/ 0 h 352912"/>
              <a:gd name="connsiteX5" fmla="*/ 529525 w 578163"/>
              <a:gd name="connsiteY5" fmla="*/ 0 h 352912"/>
              <a:gd name="connsiteX6" fmla="*/ 578163 w 578163"/>
              <a:gd name="connsiteY6" fmla="*/ 48638 h 352912"/>
              <a:gd name="connsiteX7" fmla="*/ 578163 w 578163"/>
              <a:gd name="connsiteY7" fmla="*/ 170230 h 352912"/>
              <a:gd name="connsiteX8" fmla="*/ 578163 w 578163"/>
              <a:gd name="connsiteY8" fmla="*/ 170230 h 352912"/>
              <a:gd name="connsiteX9" fmla="*/ 578163 w 578163"/>
              <a:gd name="connsiteY9" fmla="*/ 243185 h 352912"/>
              <a:gd name="connsiteX10" fmla="*/ 578163 w 578163"/>
              <a:gd name="connsiteY10" fmla="*/ 243184 h 352912"/>
              <a:gd name="connsiteX11" fmla="*/ 529525 w 578163"/>
              <a:gd name="connsiteY11" fmla="*/ 291822 h 352912"/>
              <a:gd name="connsiteX12" fmla="*/ 203997 w 578163"/>
              <a:gd name="connsiteY12" fmla="*/ 291822 h 352912"/>
              <a:gd name="connsiteX13" fmla="*/ 137425 w 578163"/>
              <a:gd name="connsiteY13" fmla="*/ 352912 h 352912"/>
              <a:gd name="connsiteX14" fmla="*/ 129165 w 578163"/>
              <a:gd name="connsiteY14" fmla="*/ 291822 h 352912"/>
              <a:gd name="connsiteX15" fmla="*/ 48638 w 578163"/>
              <a:gd name="connsiteY15" fmla="*/ 291822 h 352912"/>
              <a:gd name="connsiteX16" fmla="*/ 0 w 578163"/>
              <a:gd name="connsiteY16" fmla="*/ 243184 h 352912"/>
              <a:gd name="connsiteX17" fmla="*/ 0 w 578163"/>
              <a:gd name="connsiteY17" fmla="*/ 243185 h 352912"/>
              <a:gd name="connsiteX18" fmla="*/ 0 w 578163"/>
              <a:gd name="connsiteY18" fmla="*/ 170230 h 352912"/>
              <a:gd name="connsiteX19" fmla="*/ 0 w 578163"/>
              <a:gd name="connsiteY19" fmla="*/ 170230 h 352912"/>
              <a:gd name="connsiteX20" fmla="*/ 0 w 578163"/>
              <a:gd name="connsiteY20" fmla="*/ 48638 h 3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8163" h="352912">
                <a:moveTo>
                  <a:pt x="0" y="48638"/>
                </a:moveTo>
                <a:cubicBezTo>
                  <a:pt x="0" y="21776"/>
                  <a:pt x="21776" y="0"/>
                  <a:pt x="48638" y="0"/>
                </a:cubicBezTo>
                <a:lnTo>
                  <a:pt x="96361" y="0"/>
                </a:lnTo>
                <a:lnTo>
                  <a:pt x="96361" y="0"/>
                </a:lnTo>
                <a:lnTo>
                  <a:pt x="240901" y="0"/>
                </a:lnTo>
                <a:lnTo>
                  <a:pt x="529525" y="0"/>
                </a:lnTo>
                <a:cubicBezTo>
                  <a:pt x="556387" y="0"/>
                  <a:pt x="578163" y="21776"/>
                  <a:pt x="578163" y="48638"/>
                </a:cubicBezTo>
                <a:lnTo>
                  <a:pt x="578163" y="170230"/>
                </a:lnTo>
                <a:lnTo>
                  <a:pt x="578163" y="170230"/>
                </a:lnTo>
                <a:lnTo>
                  <a:pt x="578163" y="243185"/>
                </a:lnTo>
                <a:lnTo>
                  <a:pt x="578163" y="243184"/>
                </a:lnTo>
                <a:cubicBezTo>
                  <a:pt x="578163" y="270046"/>
                  <a:pt x="556387" y="291822"/>
                  <a:pt x="529525" y="291822"/>
                </a:cubicBezTo>
                <a:lnTo>
                  <a:pt x="203997" y="291822"/>
                </a:lnTo>
                <a:lnTo>
                  <a:pt x="137425" y="352912"/>
                </a:lnTo>
                <a:lnTo>
                  <a:pt x="129165" y="291822"/>
                </a:lnTo>
                <a:lnTo>
                  <a:pt x="48638" y="291822"/>
                </a:lnTo>
                <a:cubicBezTo>
                  <a:pt x="21776" y="291822"/>
                  <a:pt x="0" y="270046"/>
                  <a:pt x="0" y="243184"/>
                </a:cubicBezTo>
                <a:lnTo>
                  <a:pt x="0" y="243185"/>
                </a:lnTo>
                <a:lnTo>
                  <a:pt x="0" y="170230"/>
                </a:lnTo>
                <a:lnTo>
                  <a:pt x="0" y="170230"/>
                </a:lnTo>
                <a:lnTo>
                  <a:pt x="0" y="48638"/>
                </a:lnTo>
                <a:close/>
              </a:path>
            </a:pathLst>
          </a:custGeom>
          <a:solidFill>
            <a:srgbClr val="F7A655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性能优化三步法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graphicFrame>
        <p:nvGraphicFramePr>
          <p:cNvPr id="19" name="图示 18"/>
          <p:cNvGraphicFramePr/>
          <p:nvPr>
            <p:extLst>
              <p:ext uri="{D42A27DB-BD31-4B8C-83A1-F6EECF244321}">
                <p14:modId xmlns:p14="http://schemas.microsoft.com/office/powerpoint/2010/main" val="3528537909"/>
              </p:ext>
            </p:extLst>
          </p:nvPr>
        </p:nvGraphicFramePr>
        <p:xfrm>
          <a:off x="3439854" y="1672430"/>
          <a:ext cx="5312293" cy="319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圆角矩形 20"/>
          <p:cNvSpPr/>
          <p:nvPr/>
        </p:nvSpPr>
        <p:spPr>
          <a:xfrm>
            <a:off x="7994283" y="1484428"/>
            <a:ext cx="3207115" cy="11751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内存：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numa_hit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磁盘：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iowait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util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网卡：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txkB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/s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tx_usecs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636657" y="5271138"/>
            <a:ext cx="3623282" cy="9461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：提高并发、线程绑核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内存：减少跨</a:t>
            </a:r>
            <a:r>
              <a:rPr lang="en-US" altLang="zh-CN" sz="16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访问、大页内存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调度策略、异步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网卡：中断聚合、网卡中断绑核</a:t>
            </a:r>
          </a:p>
        </p:txBody>
      </p:sp>
      <p:sp>
        <p:nvSpPr>
          <p:cNvPr id="23" name="圆角矩形标注 15"/>
          <p:cNvSpPr/>
          <p:nvPr/>
        </p:nvSpPr>
        <p:spPr>
          <a:xfrm flipH="1">
            <a:off x="770256" y="1269433"/>
            <a:ext cx="3692280" cy="2127120"/>
          </a:xfrm>
          <a:custGeom>
            <a:avLst/>
            <a:gdLst>
              <a:gd name="connsiteX0" fmla="*/ 0 w 578163"/>
              <a:gd name="connsiteY0" fmla="*/ 48638 h 291822"/>
              <a:gd name="connsiteX1" fmla="*/ 48638 w 578163"/>
              <a:gd name="connsiteY1" fmla="*/ 0 h 291822"/>
              <a:gd name="connsiteX2" fmla="*/ 96361 w 578163"/>
              <a:gd name="connsiteY2" fmla="*/ 0 h 291822"/>
              <a:gd name="connsiteX3" fmla="*/ 96361 w 578163"/>
              <a:gd name="connsiteY3" fmla="*/ 0 h 291822"/>
              <a:gd name="connsiteX4" fmla="*/ 240901 w 578163"/>
              <a:gd name="connsiteY4" fmla="*/ 0 h 291822"/>
              <a:gd name="connsiteX5" fmla="*/ 529525 w 578163"/>
              <a:gd name="connsiteY5" fmla="*/ 0 h 291822"/>
              <a:gd name="connsiteX6" fmla="*/ 578163 w 578163"/>
              <a:gd name="connsiteY6" fmla="*/ 48638 h 291822"/>
              <a:gd name="connsiteX7" fmla="*/ 578163 w 578163"/>
              <a:gd name="connsiteY7" fmla="*/ 170230 h 291822"/>
              <a:gd name="connsiteX8" fmla="*/ 578163 w 578163"/>
              <a:gd name="connsiteY8" fmla="*/ 170230 h 291822"/>
              <a:gd name="connsiteX9" fmla="*/ 578163 w 578163"/>
              <a:gd name="connsiteY9" fmla="*/ 243185 h 291822"/>
              <a:gd name="connsiteX10" fmla="*/ 578163 w 578163"/>
              <a:gd name="connsiteY10" fmla="*/ 243184 h 291822"/>
              <a:gd name="connsiteX11" fmla="*/ 529525 w 578163"/>
              <a:gd name="connsiteY11" fmla="*/ 291822 h 291822"/>
              <a:gd name="connsiteX12" fmla="*/ 240901 w 578163"/>
              <a:gd name="connsiteY12" fmla="*/ 291822 h 291822"/>
              <a:gd name="connsiteX13" fmla="*/ 168633 w 578163"/>
              <a:gd name="connsiteY13" fmla="*/ 328300 h 291822"/>
              <a:gd name="connsiteX14" fmla="*/ 96361 w 578163"/>
              <a:gd name="connsiteY14" fmla="*/ 291822 h 291822"/>
              <a:gd name="connsiteX15" fmla="*/ 48638 w 578163"/>
              <a:gd name="connsiteY15" fmla="*/ 291822 h 291822"/>
              <a:gd name="connsiteX16" fmla="*/ 0 w 578163"/>
              <a:gd name="connsiteY16" fmla="*/ 243184 h 291822"/>
              <a:gd name="connsiteX17" fmla="*/ 0 w 578163"/>
              <a:gd name="connsiteY17" fmla="*/ 243185 h 291822"/>
              <a:gd name="connsiteX18" fmla="*/ 0 w 578163"/>
              <a:gd name="connsiteY18" fmla="*/ 170230 h 291822"/>
              <a:gd name="connsiteX19" fmla="*/ 0 w 578163"/>
              <a:gd name="connsiteY19" fmla="*/ 170230 h 291822"/>
              <a:gd name="connsiteX20" fmla="*/ 0 w 578163"/>
              <a:gd name="connsiteY20" fmla="*/ 48638 h 291822"/>
              <a:gd name="connsiteX0" fmla="*/ 0 w 578163"/>
              <a:gd name="connsiteY0" fmla="*/ 48638 h 328300"/>
              <a:gd name="connsiteX1" fmla="*/ 48638 w 578163"/>
              <a:gd name="connsiteY1" fmla="*/ 0 h 328300"/>
              <a:gd name="connsiteX2" fmla="*/ 96361 w 578163"/>
              <a:gd name="connsiteY2" fmla="*/ 0 h 328300"/>
              <a:gd name="connsiteX3" fmla="*/ 96361 w 578163"/>
              <a:gd name="connsiteY3" fmla="*/ 0 h 328300"/>
              <a:gd name="connsiteX4" fmla="*/ 240901 w 578163"/>
              <a:gd name="connsiteY4" fmla="*/ 0 h 328300"/>
              <a:gd name="connsiteX5" fmla="*/ 529525 w 578163"/>
              <a:gd name="connsiteY5" fmla="*/ 0 h 328300"/>
              <a:gd name="connsiteX6" fmla="*/ 578163 w 578163"/>
              <a:gd name="connsiteY6" fmla="*/ 48638 h 328300"/>
              <a:gd name="connsiteX7" fmla="*/ 578163 w 578163"/>
              <a:gd name="connsiteY7" fmla="*/ 170230 h 328300"/>
              <a:gd name="connsiteX8" fmla="*/ 578163 w 578163"/>
              <a:gd name="connsiteY8" fmla="*/ 170230 h 328300"/>
              <a:gd name="connsiteX9" fmla="*/ 578163 w 578163"/>
              <a:gd name="connsiteY9" fmla="*/ 243185 h 328300"/>
              <a:gd name="connsiteX10" fmla="*/ 578163 w 578163"/>
              <a:gd name="connsiteY10" fmla="*/ 243184 h 328300"/>
              <a:gd name="connsiteX11" fmla="*/ 529525 w 578163"/>
              <a:gd name="connsiteY11" fmla="*/ 291822 h 328300"/>
              <a:gd name="connsiteX12" fmla="*/ 240901 w 578163"/>
              <a:gd name="connsiteY12" fmla="*/ 291822 h 328300"/>
              <a:gd name="connsiteX13" fmla="*/ 168633 w 578163"/>
              <a:gd name="connsiteY13" fmla="*/ 328300 h 328300"/>
              <a:gd name="connsiteX14" fmla="*/ 129165 w 578163"/>
              <a:gd name="connsiteY14" fmla="*/ 291822 h 328300"/>
              <a:gd name="connsiteX15" fmla="*/ 48638 w 578163"/>
              <a:gd name="connsiteY15" fmla="*/ 291822 h 328300"/>
              <a:gd name="connsiteX16" fmla="*/ 0 w 578163"/>
              <a:gd name="connsiteY16" fmla="*/ 243184 h 328300"/>
              <a:gd name="connsiteX17" fmla="*/ 0 w 578163"/>
              <a:gd name="connsiteY17" fmla="*/ 243185 h 328300"/>
              <a:gd name="connsiteX18" fmla="*/ 0 w 578163"/>
              <a:gd name="connsiteY18" fmla="*/ 170230 h 328300"/>
              <a:gd name="connsiteX19" fmla="*/ 0 w 578163"/>
              <a:gd name="connsiteY19" fmla="*/ 170230 h 328300"/>
              <a:gd name="connsiteX20" fmla="*/ 0 w 578163"/>
              <a:gd name="connsiteY20" fmla="*/ 48638 h 328300"/>
              <a:gd name="connsiteX0" fmla="*/ 0 w 578163"/>
              <a:gd name="connsiteY0" fmla="*/ 48638 h 328300"/>
              <a:gd name="connsiteX1" fmla="*/ 48638 w 578163"/>
              <a:gd name="connsiteY1" fmla="*/ 0 h 328300"/>
              <a:gd name="connsiteX2" fmla="*/ 96361 w 578163"/>
              <a:gd name="connsiteY2" fmla="*/ 0 h 328300"/>
              <a:gd name="connsiteX3" fmla="*/ 96361 w 578163"/>
              <a:gd name="connsiteY3" fmla="*/ 0 h 328300"/>
              <a:gd name="connsiteX4" fmla="*/ 240901 w 578163"/>
              <a:gd name="connsiteY4" fmla="*/ 0 h 328300"/>
              <a:gd name="connsiteX5" fmla="*/ 529525 w 578163"/>
              <a:gd name="connsiteY5" fmla="*/ 0 h 328300"/>
              <a:gd name="connsiteX6" fmla="*/ 578163 w 578163"/>
              <a:gd name="connsiteY6" fmla="*/ 48638 h 328300"/>
              <a:gd name="connsiteX7" fmla="*/ 578163 w 578163"/>
              <a:gd name="connsiteY7" fmla="*/ 170230 h 328300"/>
              <a:gd name="connsiteX8" fmla="*/ 578163 w 578163"/>
              <a:gd name="connsiteY8" fmla="*/ 170230 h 328300"/>
              <a:gd name="connsiteX9" fmla="*/ 578163 w 578163"/>
              <a:gd name="connsiteY9" fmla="*/ 243185 h 328300"/>
              <a:gd name="connsiteX10" fmla="*/ 578163 w 578163"/>
              <a:gd name="connsiteY10" fmla="*/ 243184 h 328300"/>
              <a:gd name="connsiteX11" fmla="*/ 529525 w 578163"/>
              <a:gd name="connsiteY11" fmla="*/ 291822 h 328300"/>
              <a:gd name="connsiteX12" fmla="*/ 203997 w 578163"/>
              <a:gd name="connsiteY12" fmla="*/ 291822 h 328300"/>
              <a:gd name="connsiteX13" fmla="*/ 168633 w 578163"/>
              <a:gd name="connsiteY13" fmla="*/ 328300 h 328300"/>
              <a:gd name="connsiteX14" fmla="*/ 129165 w 578163"/>
              <a:gd name="connsiteY14" fmla="*/ 291822 h 328300"/>
              <a:gd name="connsiteX15" fmla="*/ 48638 w 578163"/>
              <a:gd name="connsiteY15" fmla="*/ 291822 h 328300"/>
              <a:gd name="connsiteX16" fmla="*/ 0 w 578163"/>
              <a:gd name="connsiteY16" fmla="*/ 243184 h 328300"/>
              <a:gd name="connsiteX17" fmla="*/ 0 w 578163"/>
              <a:gd name="connsiteY17" fmla="*/ 243185 h 328300"/>
              <a:gd name="connsiteX18" fmla="*/ 0 w 578163"/>
              <a:gd name="connsiteY18" fmla="*/ 170230 h 328300"/>
              <a:gd name="connsiteX19" fmla="*/ 0 w 578163"/>
              <a:gd name="connsiteY19" fmla="*/ 170230 h 328300"/>
              <a:gd name="connsiteX20" fmla="*/ 0 w 578163"/>
              <a:gd name="connsiteY20" fmla="*/ 48638 h 328300"/>
              <a:gd name="connsiteX0" fmla="*/ 0 w 578163"/>
              <a:gd name="connsiteY0" fmla="*/ 48638 h 352912"/>
              <a:gd name="connsiteX1" fmla="*/ 48638 w 578163"/>
              <a:gd name="connsiteY1" fmla="*/ 0 h 352912"/>
              <a:gd name="connsiteX2" fmla="*/ 96361 w 578163"/>
              <a:gd name="connsiteY2" fmla="*/ 0 h 352912"/>
              <a:gd name="connsiteX3" fmla="*/ 96361 w 578163"/>
              <a:gd name="connsiteY3" fmla="*/ 0 h 352912"/>
              <a:gd name="connsiteX4" fmla="*/ 240901 w 578163"/>
              <a:gd name="connsiteY4" fmla="*/ 0 h 352912"/>
              <a:gd name="connsiteX5" fmla="*/ 529525 w 578163"/>
              <a:gd name="connsiteY5" fmla="*/ 0 h 352912"/>
              <a:gd name="connsiteX6" fmla="*/ 578163 w 578163"/>
              <a:gd name="connsiteY6" fmla="*/ 48638 h 352912"/>
              <a:gd name="connsiteX7" fmla="*/ 578163 w 578163"/>
              <a:gd name="connsiteY7" fmla="*/ 170230 h 352912"/>
              <a:gd name="connsiteX8" fmla="*/ 578163 w 578163"/>
              <a:gd name="connsiteY8" fmla="*/ 170230 h 352912"/>
              <a:gd name="connsiteX9" fmla="*/ 578163 w 578163"/>
              <a:gd name="connsiteY9" fmla="*/ 243185 h 352912"/>
              <a:gd name="connsiteX10" fmla="*/ 578163 w 578163"/>
              <a:gd name="connsiteY10" fmla="*/ 243184 h 352912"/>
              <a:gd name="connsiteX11" fmla="*/ 529525 w 578163"/>
              <a:gd name="connsiteY11" fmla="*/ 291822 h 352912"/>
              <a:gd name="connsiteX12" fmla="*/ 203997 w 578163"/>
              <a:gd name="connsiteY12" fmla="*/ 291822 h 352912"/>
              <a:gd name="connsiteX13" fmla="*/ 137425 w 578163"/>
              <a:gd name="connsiteY13" fmla="*/ 352912 h 352912"/>
              <a:gd name="connsiteX14" fmla="*/ 129165 w 578163"/>
              <a:gd name="connsiteY14" fmla="*/ 291822 h 352912"/>
              <a:gd name="connsiteX15" fmla="*/ 48638 w 578163"/>
              <a:gd name="connsiteY15" fmla="*/ 291822 h 352912"/>
              <a:gd name="connsiteX16" fmla="*/ 0 w 578163"/>
              <a:gd name="connsiteY16" fmla="*/ 243184 h 352912"/>
              <a:gd name="connsiteX17" fmla="*/ 0 w 578163"/>
              <a:gd name="connsiteY17" fmla="*/ 243185 h 352912"/>
              <a:gd name="connsiteX18" fmla="*/ 0 w 578163"/>
              <a:gd name="connsiteY18" fmla="*/ 170230 h 352912"/>
              <a:gd name="connsiteX19" fmla="*/ 0 w 578163"/>
              <a:gd name="connsiteY19" fmla="*/ 170230 h 352912"/>
              <a:gd name="connsiteX20" fmla="*/ 0 w 578163"/>
              <a:gd name="connsiteY20" fmla="*/ 48638 h 3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8163" h="352912">
                <a:moveTo>
                  <a:pt x="0" y="48638"/>
                </a:moveTo>
                <a:cubicBezTo>
                  <a:pt x="0" y="21776"/>
                  <a:pt x="21776" y="0"/>
                  <a:pt x="48638" y="0"/>
                </a:cubicBezTo>
                <a:lnTo>
                  <a:pt x="96361" y="0"/>
                </a:lnTo>
                <a:lnTo>
                  <a:pt x="96361" y="0"/>
                </a:lnTo>
                <a:lnTo>
                  <a:pt x="240901" y="0"/>
                </a:lnTo>
                <a:lnTo>
                  <a:pt x="529525" y="0"/>
                </a:lnTo>
                <a:cubicBezTo>
                  <a:pt x="556387" y="0"/>
                  <a:pt x="578163" y="21776"/>
                  <a:pt x="578163" y="48638"/>
                </a:cubicBezTo>
                <a:lnTo>
                  <a:pt x="578163" y="170230"/>
                </a:lnTo>
                <a:lnTo>
                  <a:pt x="578163" y="170230"/>
                </a:lnTo>
                <a:lnTo>
                  <a:pt x="578163" y="243185"/>
                </a:lnTo>
                <a:lnTo>
                  <a:pt x="578163" y="243184"/>
                </a:lnTo>
                <a:cubicBezTo>
                  <a:pt x="578163" y="270046"/>
                  <a:pt x="556387" y="291822"/>
                  <a:pt x="529525" y="291822"/>
                </a:cubicBezTo>
                <a:lnTo>
                  <a:pt x="203997" y="291822"/>
                </a:lnTo>
                <a:lnTo>
                  <a:pt x="137425" y="352912"/>
                </a:lnTo>
                <a:lnTo>
                  <a:pt x="129165" y="291822"/>
                </a:lnTo>
                <a:lnTo>
                  <a:pt x="48638" y="291822"/>
                </a:lnTo>
                <a:cubicBezTo>
                  <a:pt x="21776" y="291822"/>
                  <a:pt x="0" y="270046"/>
                  <a:pt x="0" y="243184"/>
                </a:cubicBezTo>
                <a:lnTo>
                  <a:pt x="0" y="243185"/>
                </a:lnTo>
                <a:lnTo>
                  <a:pt x="0" y="170230"/>
                </a:lnTo>
                <a:lnTo>
                  <a:pt x="0" y="170230"/>
                </a:lnTo>
                <a:lnTo>
                  <a:pt x="0" y="48638"/>
                </a:lnTo>
                <a:close/>
              </a:path>
            </a:pathLst>
          </a:custGeom>
          <a:solidFill>
            <a:srgbClr val="F7A655"/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269" tIns="18133" rIns="36269" bIns="18133" anchor="ctr" anchorCtr="1"/>
          <a:lstStyle/>
          <a:p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260296" y="1636601"/>
            <a:ext cx="2616379" cy="10175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dstat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内存：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numastat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磁盘：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iostat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blktrace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网卡：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sar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ethtool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7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7"/>
          <p:cNvSpPr txBox="1"/>
          <p:nvPr/>
        </p:nvSpPr>
        <p:spPr>
          <a:xfrm>
            <a:off x="550863" y="1571625"/>
            <a:ext cx="11090275" cy="4737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 defTabSz="1219200"/>
            <a:endParaRPr lang="zh-CN" altLang="en-US" dirty="0">
              <a:solidFill>
                <a:srgbClr val="C7000B"/>
              </a:solidFill>
              <a:effectLst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645578" y="3902075"/>
            <a:ext cx="4297897" cy="2304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 defTabSz="1219200"/>
            <a:endParaRPr lang="zh-CN" altLang="en-US" dirty="0">
              <a:solidFill>
                <a:srgbClr val="C7000B"/>
              </a:solidFill>
              <a:effectLst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5046128" y="1657351"/>
            <a:ext cx="4297897" cy="21621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 defTabSz="1219200"/>
            <a:endParaRPr lang="zh-CN" altLang="en-US" dirty="0">
              <a:solidFill>
                <a:srgbClr val="C7000B"/>
              </a:solidFill>
              <a:effectLst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5046128" y="3902075"/>
            <a:ext cx="4297897" cy="2304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 defTabSz="1219200"/>
            <a:endParaRPr lang="zh-CN" altLang="en-US" dirty="0">
              <a:solidFill>
                <a:srgbClr val="C7000B"/>
              </a:solidFill>
              <a:effectLst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645578" y="1657351"/>
            <a:ext cx="4297897" cy="21621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 defTabSz="1219200"/>
            <a:endParaRPr lang="zh-CN" altLang="en-US" dirty="0">
              <a:solidFill>
                <a:srgbClr val="C7000B"/>
              </a:solidFill>
              <a:effectLst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en-US" altLang="zh-CN" sz="2800" dirty="0" err="1">
                <a:latin typeface="+mn-ea"/>
                <a:ea typeface="+mn-ea"/>
                <a:cs typeface="Arial" pitchFamily="34" charset="0"/>
              </a:rPr>
              <a:t>MariaDB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性能调优</a:t>
            </a:r>
            <a:r>
              <a:rPr lang="en-US" altLang="zh-CN" sz="2800" dirty="0">
                <a:latin typeface="+mn-ea"/>
                <a:ea typeface="+mn-ea"/>
                <a:cs typeface="Arial" pitchFamily="34" charset="0"/>
              </a:rPr>
              <a:t>——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监控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474663" y="1182688"/>
            <a:ext cx="6239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测试模型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sysbench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Maria DB10.3.8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OLTP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1021825673"/>
              </p:ext>
            </p:extLst>
          </p:nvPr>
        </p:nvGraphicFramePr>
        <p:xfrm>
          <a:off x="793750" y="1556055"/>
          <a:ext cx="3949699" cy="221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2614148770"/>
              </p:ext>
            </p:extLst>
          </p:nvPr>
        </p:nvGraphicFramePr>
        <p:xfrm>
          <a:off x="5335815" y="3981273"/>
          <a:ext cx="3718521" cy="225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100547421"/>
              </p:ext>
            </p:extLst>
          </p:nvPr>
        </p:nvGraphicFramePr>
        <p:xfrm>
          <a:off x="5282604" y="1556055"/>
          <a:ext cx="3794721" cy="221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732669951"/>
              </p:ext>
            </p:extLst>
          </p:nvPr>
        </p:nvGraphicFramePr>
        <p:xfrm>
          <a:off x="922636" y="4006347"/>
          <a:ext cx="3691926" cy="226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文本框 23"/>
          <p:cNvSpPr txBox="1"/>
          <p:nvPr/>
        </p:nvSpPr>
        <p:spPr>
          <a:xfrm>
            <a:off x="9435138" y="3145477"/>
            <a:ext cx="2185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：使用率已经接近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磁盘：未达到性能瓶颈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网卡：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未达到性能瓶颈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业务：随着并发线程数增加，</a:t>
            </a:r>
            <a:endParaRPr lang="en-US" altLang="zh-CN" sz="1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性能不升反降</a:t>
            </a:r>
            <a:r>
              <a:rPr lang="zh-CN" altLang="en-US" sz="1200" b="1" dirty="0" smtClean="0">
                <a:solidFill>
                  <a:srgbClr val="C00000"/>
                </a:solidFill>
              </a:rPr>
              <a:t>。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558709" y="2391461"/>
            <a:ext cx="11074582" cy="35590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en-US" altLang="zh-CN" sz="2800" dirty="0" err="1">
                <a:latin typeface="+mn-ea"/>
                <a:ea typeface="+mn-ea"/>
                <a:cs typeface="Arial" pitchFamily="34" charset="0"/>
              </a:rPr>
              <a:t>MariaDB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性能调优</a:t>
            </a:r>
            <a:r>
              <a:rPr lang="en-US" altLang="zh-CN" sz="2800" dirty="0">
                <a:latin typeface="+mn-ea"/>
                <a:ea typeface="+mn-ea"/>
                <a:cs typeface="Arial" pitchFamily="34" charset="0"/>
              </a:rPr>
              <a:t>——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分析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27" y="2629586"/>
            <a:ext cx="7767146" cy="3113665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1797015" y="5950487"/>
            <a:ext cx="8205802" cy="539214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151515"/>
                </a:solidFill>
                <a:cs typeface="+mn-cs"/>
              </a:rPr>
              <a:t>热点函数采集：</a:t>
            </a:r>
            <a:r>
              <a:rPr lang="en-US" altLang="zh-CN" sz="1400" dirty="0" err="1" smtClean="0">
                <a:solidFill>
                  <a:srgbClr val="151515"/>
                </a:solidFill>
                <a:cs typeface="+mn-cs"/>
              </a:rPr>
              <a:t>perf</a:t>
            </a:r>
            <a:r>
              <a:rPr lang="en-US" altLang="zh-CN" sz="1400" dirty="0" smtClean="0">
                <a:solidFill>
                  <a:srgbClr val="151515"/>
                </a:solidFill>
                <a:cs typeface="+mn-cs"/>
              </a:rPr>
              <a:t> record –a –g –p </a:t>
            </a:r>
            <a:r>
              <a:rPr lang="zh-CN" altLang="en-US" sz="1400" dirty="0" smtClean="0">
                <a:solidFill>
                  <a:srgbClr val="151515"/>
                </a:solidFill>
                <a:cs typeface="+mn-cs"/>
              </a:rPr>
              <a:t>进程</a:t>
            </a:r>
            <a:r>
              <a:rPr lang="en-US" altLang="zh-CN" sz="1400" dirty="0" smtClean="0">
                <a:solidFill>
                  <a:srgbClr val="151515"/>
                </a:solidFill>
                <a:cs typeface="+mn-cs"/>
              </a:rPr>
              <a:t>ID                              </a:t>
            </a:r>
            <a:r>
              <a:rPr lang="zh-CN" altLang="en-US" sz="1400" dirty="0" smtClean="0">
                <a:solidFill>
                  <a:srgbClr val="151515"/>
                </a:solidFill>
                <a:cs typeface="+mn-cs"/>
              </a:rPr>
              <a:t>采集内容查看：</a:t>
            </a:r>
            <a:r>
              <a:rPr lang="en-US" altLang="zh-CN" sz="1400" dirty="0" err="1" smtClean="0">
                <a:solidFill>
                  <a:srgbClr val="151515"/>
                </a:solidFill>
                <a:cs typeface="+mn-cs"/>
              </a:rPr>
              <a:t>perf</a:t>
            </a:r>
            <a:r>
              <a:rPr lang="en-US" altLang="zh-CN" sz="1400" dirty="0" smtClean="0">
                <a:solidFill>
                  <a:srgbClr val="151515"/>
                </a:solidFill>
                <a:cs typeface="+mn-cs"/>
              </a:rPr>
              <a:t> report </a:t>
            </a:r>
            <a:endParaRPr lang="en-US" altLang="zh-CN" sz="1400" dirty="0">
              <a:solidFill>
                <a:srgbClr val="151515"/>
              </a:solidFill>
              <a:cs typeface="+mn-cs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36561" y="1106035"/>
            <a:ext cx="11104577" cy="1141865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123" indent="-28575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151515"/>
                </a:solidFill>
                <a:cs typeface="+mn-cs"/>
              </a:rPr>
              <a:t>当</a:t>
            </a:r>
            <a:r>
              <a:rPr lang="en-US" altLang="zh-CN" sz="1600" dirty="0" smtClean="0">
                <a:solidFill>
                  <a:srgbClr val="151515"/>
                </a:solidFill>
                <a:cs typeface="+mn-cs"/>
              </a:rPr>
              <a:t>CPU</a:t>
            </a:r>
            <a:r>
              <a:rPr lang="zh-CN" altLang="en-US" sz="1600" dirty="0" smtClean="0">
                <a:solidFill>
                  <a:srgbClr val="151515"/>
                </a:solidFill>
                <a:cs typeface="+mn-cs"/>
              </a:rPr>
              <a:t>是业务的性能瓶颈时，可以通过分析进程热点函数来寻找优化空间。</a:t>
            </a:r>
            <a:endParaRPr lang="en-US" altLang="zh-CN" sz="1600" dirty="0" smtClean="0">
              <a:solidFill>
                <a:srgbClr val="151515"/>
              </a:solidFill>
              <a:cs typeface="+mn-cs"/>
            </a:endParaRPr>
          </a:p>
          <a:p>
            <a:pPr marL="298123" indent="-28575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151515"/>
                </a:solidFill>
                <a:cs typeface="+mn-cs"/>
              </a:rPr>
              <a:t>对于本测试用例中的热点函数分析如下：随着并发线程数的增多，</a:t>
            </a:r>
            <a:r>
              <a:rPr lang="en-US" altLang="zh-CN" sz="1600" dirty="0" smtClean="0">
                <a:solidFill>
                  <a:srgbClr val="151515"/>
                </a:solidFill>
                <a:cs typeface="+mn-cs"/>
              </a:rPr>
              <a:t>CPU</a:t>
            </a:r>
            <a:r>
              <a:rPr lang="zh-CN" altLang="en-US" sz="1600" dirty="0" smtClean="0">
                <a:solidFill>
                  <a:srgbClr val="151515"/>
                </a:solidFill>
                <a:cs typeface="+mn-cs"/>
              </a:rPr>
              <a:t>的时间片集中在了锁的争抢中，这部分无用功造成了</a:t>
            </a:r>
            <a:r>
              <a:rPr lang="en-US" altLang="zh-CN" sz="1600" dirty="0" smtClean="0">
                <a:solidFill>
                  <a:srgbClr val="151515"/>
                </a:solidFill>
                <a:cs typeface="+mn-cs"/>
              </a:rPr>
              <a:t>CPU</a:t>
            </a:r>
            <a:r>
              <a:rPr lang="zh-CN" altLang="en-US" sz="1600" dirty="0" smtClean="0">
                <a:solidFill>
                  <a:srgbClr val="151515"/>
                </a:solidFill>
                <a:cs typeface="+mn-cs"/>
              </a:rPr>
              <a:t>资源的浪费。</a:t>
            </a:r>
            <a:endParaRPr lang="en-US" altLang="zh-CN" sz="1600" dirty="0">
              <a:solidFill>
                <a:srgbClr val="151515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2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 smtClean="0">
                <a:latin typeface="+mj-lt"/>
                <a:ea typeface="+mn-ea"/>
              </a:rPr>
              <a:t>目标</a:t>
            </a:r>
            <a:endParaRPr lang="zh-CN" altLang="en-US" sz="2800" dirty="0">
              <a:latin typeface="+mj-lt"/>
              <a:ea typeface="+mn-ea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280760" y="2301515"/>
            <a:ext cx="9543701" cy="17076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 defTabSz="1219200"/>
            <a:endParaRPr lang="zh-CN" altLang="en-US" dirty="0">
              <a:solidFill>
                <a:srgbClr val="C7000B"/>
              </a:solidFill>
              <a:effectLst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174571" y="1620831"/>
            <a:ext cx="9240316" cy="569045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zh-CN" altLang="en-US" sz="2000" dirty="0"/>
              <a:t>学习本课程后，你可以了解到：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1460321" y="2592381"/>
            <a:ext cx="8802166" cy="1054820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zh-CN" altLang="en-US" dirty="0"/>
              <a:t>硬件特性会对软件性能带来哪些影响，如何结合硬件特性发挥最大性能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</a:pPr>
            <a:r>
              <a:rPr lang="zh-CN" altLang="en-US" dirty="0"/>
              <a:t>性能调优的思路和常用的性能采集工具</a:t>
            </a:r>
          </a:p>
        </p:txBody>
      </p:sp>
    </p:spTree>
    <p:extLst>
      <p:ext uri="{BB962C8B-B14F-4D97-AF65-F5344CB8AC3E}">
        <p14:creationId xmlns:p14="http://schemas.microsoft.com/office/powerpoint/2010/main" val="25400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 bwMode="auto">
          <a:xfrm>
            <a:off x="558709" y="1266400"/>
            <a:ext cx="11074582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en-US" altLang="zh-CN" sz="2800" dirty="0" err="1">
                <a:latin typeface="+mn-ea"/>
                <a:ea typeface="+mn-ea"/>
                <a:cs typeface="Arial" pitchFamily="34" charset="0"/>
              </a:rPr>
              <a:t>MariaDB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性能调优</a:t>
            </a:r>
            <a:r>
              <a:rPr lang="en-US" altLang="zh-CN" sz="2800" dirty="0">
                <a:latin typeface="+mn-ea"/>
                <a:ea typeface="+mn-ea"/>
                <a:cs typeface="Arial" pitchFamily="34" charset="0"/>
              </a:rPr>
              <a:t>——</a:t>
            </a:r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优化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305440" y="548681"/>
            <a:ext cx="359188" cy="359756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913339" y="5001755"/>
            <a:ext cx="8476429" cy="961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buClr>
                <a:srgbClr val="C7000B"/>
              </a:buClr>
            </a:pPr>
            <a:r>
              <a:rPr lang="en-US" altLang="zh-CN" sz="1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innodb_thread_concurrency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：控制并发线程数，默认值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表示，不限制并发数。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C7000B"/>
              </a:buClr>
            </a:pPr>
            <a:r>
              <a:rPr lang="en-US" altLang="zh-CN" sz="1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innodb_sync_spin_loops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：减少原子操作轮休次数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C7000B"/>
              </a:buClr>
            </a:pPr>
            <a:r>
              <a:rPr lang="en-US" altLang="zh-CN" sz="1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innodb_spin_wait_delay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：增加原子操作轮休间隔时间</a:t>
            </a:r>
            <a:endParaRPr lang="en-US" altLang="zh-CN" sz="1800" dirty="0">
              <a:solidFill>
                <a:srgbClr val="1515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288697905"/>
              </p:ext>
            </p:extLst>
          </p:nvPr>
        </p:nvGraphicFramePr>
        <p:xfrm>
          <a:off x="741889" y="1428750"/>
          <a:ext cx="10708222" cy="330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5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>
                <a:latin typeface="+mn-ea"/>
                <a:ea typeface="+mn-ea"/>
                <a:cs typeface="Arial" pitchFamily="34" charset="0"/>
              </a:rPr>
              <a:t>本章总结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474074"/>
            <a:ext cx="1052924" cy="508968"/>
            <a:chOff x="0" y="474074"/>
            <a:chExt cx="1052924" cy="508968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0" y="474074"/>
              <a:ext cx="952849" cy="508968"/>
            </a:xfrm>
            <a:custGeom>
              <a:avLst/>
              <a:gdLst/>
              <a:ahLst/>
              <a:cxnLst/>
              <a:rect l="l" t="t" r="r" b="b"/>
              <a:pathLst>
                <a:path w="952849" h="508968">
                  <a:moveTo>
                    <a:pt x="0" y="0"/>
                  </a:moveTo>
                  <a:lnTo>
                    <a:pt x="776637" y="0"/>
                  </a:lnTo>
                  <a:lnTo>
                    <a:pt x="952849" y="256033"/>
                  </a:lnTo>
                  <a:lnTo>
                    <a:pt x="776637" y="508968"/>
                  </a:lnTo>
                  <a:lnTo>
                    <a:pt x="0" y="508968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19561" y="474074"/>
              <a:ext cx="233363" cy="508968"/>
            </a:xfrm>
            <a:custGeom>
              <a:avLst/>
              <a:gdLst>
                <a:gd name="T0" fmla="*/ 33 w 147"/>
                <a:gd name="T1" fmla="*/ 0 h 493"/>
                <a:gd name="T2" fmla="*/ 0 w 147"/>
                <a:gd name="T3" fmla="*/ 0 h 493"/>
                <a:gd name="T4" fmla="*/ 114 w 147"/>
                <a:gd name="T5" fmla="*/ 248 h 493"/>
                <a:gd name="T6" fmla="*/ 0 w 147"/>
                <a:gd name="T7" fmla="*/ 493 h 493"/>
                <a:gd name="T8" fmla="*/ 33 w 147"/>
                <a:gd name="T9" fmla="*/ 493 h 493"/>
                <a:gd name="T10" fmla="*/ 147 w 147"/>
                <a:gd name="T11" fmla="*/ 248 h 493"/>
                <a:gd name="T12" fmla="*/ 33 w 147"/>
                <a:gd name="T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93">
                  <a:moveTo>
                    <a:pt x="33" y="0"/>
                  </a:moveTo>
                  <a:lnTo>
                    <a:pt x="0" y="0"/>
                  </a:lnTo>
                  <a:lnTo>
                    <a:pt x="114" y="248"/>
                  </a:lnTo>
                  <a:lnTo>
                    <a:pt x="0" y="493"/>
                  </a:lnTo>
                  <a:lnTo>
                    <a:pt x="33" y="493"/>
                  </a:lnTo>
                  <a:lnTo>
                    <a:pt x="147" y="2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+mn-ea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5440" y="548681"/>
            <a:ext cx="356178" cy="359754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550863" y="1277938"/>
            <a:ext cx="11090275" cy="50307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 defTabSz="1219200"/>
            <a:endParaRPr lang="zh-CN" altLang="en-US" dirty="0">
              <a:solidFill>
                <a:srgbClr val="C7000B"/>
              </a:solidFill>
              <a:effectLst/>
            </a:endParaRPr>
          </a:p>
        </p:txBody>
      </p:sp>
      <p:sp>
        <p:nvSpPr>
          <p:cNvPr id="32" name="文本占位符 1"/>
          <p:cNvSpPr txBox="1">
            <a:spLocks/>
          </p:cNvSpPr>
          <p:nvPr/>
        </p:nvSpPr>
        <p:spPr>
          <a:xfrm>
            <a:off x="911424" y="1576000"/>
            <a:ext cx="10560049" cy="220060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301625" indent="-301625" defTabSz="801688" eaLnBrk="1" fontAlgn="base" hangingPunct="1">
              <a:lnSpc>
                <a:spcPct val="140000"/>
              </a:lnSpc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latin typeface="+mn-lt"/>
                <a:ea typeface="+mn-ea"/>
              </a:defRPr>
            </a:lvl1pPr>
            <a:lvl2pPr marL="654050" lvl="1" indent="-252413" defTabSz="801688" eaLnBrk="1" fontAlgn="base" hangingPunct="1">
              <a:lnSpc>
                <a:spcPct val="150000"/>
              </a:lnSpc>
              <a:spcBef>
                <a:spcPct val="30000"/>
              </a:spcBef>
              <a:buClr>
                <a:srgbClr val="C00000"/>
              </a:buClr>
              <a:buSzPct val="50000"/>
              <a:buFont typeface="Wingdings" pitchFamily="2" charset="2"/>
              <a:buChar char="u"/>
              <a:defRPr sz="2000">
                <a:latin typeface="+mn-lt"/>
                <a:ea typeface="+mn-ea"/>
              </a:defRPr>
            </a:lvl2pPr>
            <a:lvl3pPr marL="1003300" indent="-201613" defTabSz="801688" eaLnBrk="1" fontAlgn="base" hangingPunct="1">
              <a:lnSpc>
                <a:spcPct val="140000"/>
              </a:lnSpc>
              <a:spcBef>
                <a:spcPct val="30000"/>
              </a:spcBef>
              <a:buSzPct val="50000"/>
              <a:buFont typeface="Wingdings" pitchFamily="2" charset="2"/>
              <a:buChar char="n"/>
              <a:defRPr>
                <a:latin typeface="FrutigerNext LT Light" pitchFamily="34" charset="0"/>
                <a:ea typeface="+mn-ea"/>
              </a:defRPr>
            </a:lvl3pPr>
            <a:lvl4pPr marL="1400175" indent="-198438" defTabSz="801688" eaLnBrk="1" fontAlgn="base" hangingPunct="1">
              <a:lnSpc>
                <a:spcPct val="140000"/>
              </a:lnSpc>
              <a:spcBef>
                <a:spcPct val="30000"/>
              </a:spcBef>
              <a:buChar char="–"/>
              <a:defRPr sz="1600">
                <a:latin typeface="+mj-lt"/>
                <a:ea typeface="+mn-ea"/>
              </a:defRPr>
            </a:lvl4pPr>
            <a:lvl5pPr marL="1801813" indent="-201613" defTabSz="801688" eaLnBrk="1" fontAlgn="base" hangingPunct="1">
              <a:lnSpc>
                <a:spcPct val="140000"/>
              </a:lnSpc>
              <a:spcBef>
                <a:spcPct val="30000"/>
              </a:spcBef>
              <a:buFont typeface="FrutigerNext LT Medium" pitchFamily="34" charset="0"/>
              <a:buChar char="~"/>
              <a:defRPr sz="1600">
                <a:latin typeface="+mj-lt"/>
                <a:ea typeface="+mn-ea"/>
              </a:defRPr>
            </a:lvl5pPr>
            <a:lvl6pPr marL="2259013" indent="-201613" defTabSz="801688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latin typeface="+mj-lt"/>
                <a:ea typeface="+mn-ea"/>
              </a:defRPr>
            </a:lvl6pPr>
            <a:lvl7pPr marL="2716213" indent="-201613" defTabSz="801688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latin typeface="+mj-lt"/>
                <a:ea typeface="+mn-ea"/>
              </a:defRPr>
            </a:lvl7pPr>
            <a:lvl8pPr marL="3173413" indent="-201613" defTabSz="801688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latin typeface="+mj-lt"/>
                <a:ea typeface="+mn-ea"/>
              </a:defRPr>
            </a:lvl8pPr>
            <a:lvl9pPr marL="3630613" indent="-201613" defTabSz="801688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latin typeface="+mj-lt"/>
                <a:ea typeface="+mn-ea"/>
              </a:defRPr>
            </a:lvl9pPr>
          </a:lstStyle>
          <a:p>
            <a:pPr>
              <a:buClr>
                <a:srgbClr val="C7000B"/>
              </a:buClr>
              <a:buFont typeface="Wingdings" pitchFamily="2" charset="2"/>
              <a:buChar char="u"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CPU/</a:t>
            </a:r>
            <a:r>
              <a:rPr lang="zh-CN" altLang="en-US" dirty="0"/>
              <a:t>内存、磁盘、网卡、应用，是我们性能调优的四个主要方向。</a:t>
            </a:r>
          </a:p>
          <a:p>
            <a:pPr>
              <a:buClr>
                <a:srgbClr val="C7000B"/>
              </a:buClr>
              <a:buFont typeface="Wingdings" pitchFamily="2" charset="2"/>
              <a:buChar char="u"/>
            </a:pPr>
            <a:r>
              <a:rPr lang="en-US" altLang="zh-CN" dirty="0"/>
              <a:t>2</a:t>
            </a:r>
            <a:r>
              <a:rPr lang="zh-CN" altLang="en-US" dirty="0"/>
              <a:t>、采集性能指标、分析性能瓶颈、优化相关参数代码，是调优的基本思路。</a:t>
            </a:r>
          </a:p>
          <a:p>
            <a:pPr>
              <a:buClr>
                <a:srgbClr val="C7000B"/>
              </a:buClr>
              <a:buFont typeface="Wingdings" pitchFamily="2" charset="2"/>
              <a:buChar char="u"/>
            </a:pPr>
            <a:r>
              <a:rPr lang="en-US" altLang="zh-CN" dirty="0"/>
              <a:t>3</a:t>
            </a:r>
            <a:r>
              <a:rPr lang="zh-CN" altLang="en-US" dirty="0"/>
              <a:t>、充分利用硬件资源才能发挥软件的最优性能。</a:t>
            </a:r>
          </a:p>
          <a:p>
            <a:pPr>
              <a:buClr>
                <a:srgbClr val="C7000B"/>
              </a:buClr>
              <a:buFont typeface="Wingdings" pitchFamily="2" charset="2"/>
              <a:buChar char="u"/>
            </a:pPr>
            <a:r>
              <a:rPr lang="en-US" altLang="zh-CN" dirty="0"/>
              <a:t>4</a:t>
            </a:r>
            <a:r>
              <a:rPr lang="zh-CN" altLang="en-US" dirty="0"/>
              <a:t>、时延、吞吐、并发需要寻找一个均衡点。</a:t>
            </a:r>
          </a:p>
        </p:txBody>
      </p:sp>
    </p:spTree>
    <p:extLst>
      <p:ext uri="{BB962C8B-B14F-4D97-AF65-F5344CB8AC3E}">
        <p14:creationId xmlns:p14="http://schemas.microsoft.com/office/powerpoint/2010/main" val="15417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0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/>
          <p:cNvSpPr txBox="1">
            <a:spLocks/>
          </p:cNvSpPr>
          <p:nvPr/>
        </p:nvSpPr>
        <p:spPr bwMode="auto">
          <a:xfrm>
            <a:off x="1260296" y="519063"/>
            <a:ext cx="103808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4572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9144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3716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828800" algn="l" defTabSz="801688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r>
              <a:rPr lang="zh-CN" altLang="en-US" sz="2800" dirty="0" smtClean="0">
                <a:latin typeface="+mj-lt"/>
                <a:ea typeface="+mn-ea"/>
              </a:rPr>
              <a:t>目录</a:t>
            </a:r>
            <a:endParaRPr lang="zh-CN" altLang="en-US" sz="2800" dirty="0">
              <a:latin typeface="+mj-lt"/>
              <a:ea typeface="+mn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260296" y="1711082"/>
            <a:ext cx="4541177" cy="477313"/>
          </a:xfrm>
          <a:prstGeom prst="rect">
            <a:avLst/>
          </a:prstGeom>
          <a:gradFill>
            <a:gsLst>
              <a:gs pos="100000">
                <a:srgbClr val="7F7F7F">
                  <a:alpha val="0"/>
                </a:srgbClr>
              </a:gs>
              <a:gs pos="67000">
                <a:srgbClr val="7F7F7F">
                  <a:alpha val="20000"/>
                </a:srgbClr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1" tIns="91435" rIns="182871" bIns="91435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文本占位符 3"/>
          <p:cNvSpPr txBox="1">
            <a:spLocks/>
          </p:cNvSpPr>
          <p:nvPr/>
        </p:nvSpPr>
        <p:spPr>
          <a:xfrm>
            <a:off x="1400993" y="1700808"/>
            <a:ext cx="4190951" cy="1658841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800" b="1" dirty="0"/>
              <a:t>基于硬件特性的性能调优</a:t>
            </a:r>
            <a:r>
              <a:rPr lang="zh-CN" altLang="en-US" sz="1800" b="1" dirty="0" smtClean="0"/>
              <a:t>方向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en-US" altLang="zh-CN" sz="1800" dirty="0" err="1">
                <a:solidFill>
                  <a:schemeClr val="bg1">
                    <a:lumMod val="50000"/>
                  </a:schemeClr>
                </a:solidFill>
              </a:rPr>
              <a:t>MariaDB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性能调优案例</a:t>
            </a:r>
            <a:endParaRPr lang="zh-CN" altLang="en-US" sz="2000" dirty="0"/>
          </a:p>
        </p:txBody>
      </p:sp>
      <p:sp>
        <p:nvSpPr>
          <p:cNvPr id="26" name="11"/>
          <p:cNvSpPr/>
          <p:nvPr/>
        </p:nvSpPr>
        <p:spPr bwMode="auto">
          <a:xfrm>
            <a:off x="781461" y="1800678"/>
            <a:ext cx="294484" cy="298120"/>
          </a:xfrm>
          <a:custGeom>
            <a:avLst/>
            <a:gdLst>
              <a:gd name="T0" fmla="*/ 152777 w 101"/>
              <a:gd name="T1" fmla="*/ 316504 h 102"/>
              <a:gd name="T2" fmla="*/ 213888 w 101"/>
              <a:gd name="T3" fmla="*/ 51049 h 102"/>
              <a:gd name="T4" fmla="*/ 264814 w 101"/>
              <a:gd name="T5" fmla="*/ 10210 h 102"/>
              <a:gd name="T6" fmla="*/ 325925 w 101"/>
              <a:gd name="T7" fmla="*/ 20420 h 102"/>
              <a:gd name="T8" fmla="*/ 967589 w 101"/>
              <a:gd name="T9" fmla="*/ 418602 h 102"/>
              <a:gd name="T10" fmla="*/ 1028700 w 101"/>
              <a:gd name="T11" fmla="*/ 520700 h 102"/>
              <a:gd name="T12" fmla="*/ 957404 w 101"/>
              <a:gd name="T13" fmla="*/ 643218 h 102"/>
              <a:gd name="T14" fmla="*/ 61111 w 101"/>
              <a:gd name="T15" fmla="*/ 1041400 h 102"/>
              <a:gd name="T16" fmla="*/ 20370 w 101"/>
              <a:gd name="T17" fmla="*/ 1031190 h 102"/>
              <a:gd name="T18" fmla="*/ 0 w 101"/>
              <a:gd name="T19" fmla="*/ 990351 h 102"/>
              <a:gd name="T20" fmla="*/ 50926 w 101"/>
              <a:gd name="T21" fmla="*/ 786155 h 102"/>
              <a:gd name="T22" fmla="*/ 152777 w 101"/>
              <a:gd name="T23" fmla="*/ 316504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"/>
              <a:gd name="T37" fmla="*/ 0 h 102"/>
              <a:gd name="T38" fmla="*/ 101 w 101"/>
              <a:gd name="T39" fmla="*/ 102 h 1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C7000B"/>
          </a:solidFill>
          <a:ln>
            <a:noFill/>
          </a:ln>
        </p:spPr>
        <p:txBody>
          <a:bodyPr lIns="91404" tIns="45718" rIns="91404" bIns="45718" anchor="ctr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9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 bwMode="auto">
          <a:xfrm>
            <a:off x="550862" y="1949450"/>
            <a:ext cx="11090276" cy="43592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45" name="圆角矩形 44"/>
          <p:cNvSpPr/>
          <p:nvPr/>
        </p:nvSpPr>
        <p:spPr bwMode="auto">
          <a:xfrm>
            <a:off x="551385" y="1268413"/>
            <a:ext cx="11089232" cy="540407"/>
          </a:xfrm>
          <a:prstGeom prst="roundRect">
            <a:avLst>
              <a:gd name="adj" fmla="val 50000"/>
            </a:avLst>
          </a:prstGeom>
          <a:solidFill>
            <a:srgbClr val="C700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228521">
              <a:defRPr sz="4000" b="0">
                <a:latin typeface="FZLanTingHeiS-R-GB"/>
                <a:ea typeface="FZLanTingHeiS-R-GB"/>
                <a:cs typeface="FZLanTingHeiS-R-GB"/>
                <a:sym typeface="FZLanTingHeiS-R-GB"/>
              </a:defRPr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LanTingHeiS-R-GB"/>
                <a:sym typeface="FZLanTingHeiS-R-GB"/>
              </a:rPr>
              <a:t>4800*4800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LanTingHeiS-R-GB"/>
                <a:sym typeface="FZLanTingHeiS-R-GB"/>
              </a:rPr>
              <a:t>矩阵乘法加速效果实测结果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j-lt"/>
                <a:ea typeface="+mn-ea"/>
              </a:rPr>
              <a:t>软硬协同带来万倍代码性能提升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113440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658608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72401" y="2406274"/>
            <a:ext cx="10247198" cy="3393764"/>
            <a:chOff x="947428" y="2406274"/>
            <a:chExt cx="10247198" cy="3393764"/>
          </a:xfrm>
        </p:grpSpPr>
        <p:grpSp>
          <p:nvGrpSpPr>
            <p:cNvPr id="162" name="组合 161"/>
            <p:cNvGrpSpPr/>
            <p:nvPr/>
          </p:nvGrpSpPr>
          <p:grpSpPr>
            <a:xfrm>
              <a:off x="947428" y="2406274"/>
              <a:ext cx="733786" cy="3393764"/>
              <a:chOff x="677952" y="2177620"/>
              <a:chExt cx="427198" cy="3393764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952" y="2177620"/>
                <a:ext cx="427198" cy="802720"/>
              </a:xfrm>
              <a:prstGeom prst="rect">
                <a:avLst/>
              </a:prstGeom>
            </p:spPr>
          </p:pic>
          <p:sp>
            <p:nvSpPr>
              <p:cNvPr id="164" name="等腰三角形 163"/>
              <p:cNvSpPr/>
              <p:nvPr/>
            </p:nvSpPr>
            <p:spPr>
              <a:xfrm flipV="1">
                <a:off x="824387" y="2980340"/>
                <a:ext cx="134331" cy="2591044"/>
              </a:xfrm>
              <a:prstGeom prst="triangle">
                <a:avLst/>
              </a:prstGeom>
              <a:gradFill>
                <a:gsLst>
                  <a:gs pos="3490">
                    <a:schemeClr val="bg2">
                      <a:lumMod val="60000"/>
                      <a:lumOff val="40000"/>
                    </a:schemeClr>
                  </a:gs>
                  <a:gs pos="100000">
                    <a:srgbClr val="9FA0A0">
                      <a:alpha val="30000"/>
                    </a:srgbClr>
                  </a:gs>
                </a:gsLst>
                <a:lin ang="10800000" scaled="0"/>
              </a:gra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9672" tIns="39672" rIns="39672" bIns="39672" numCol="1" spcCol="38100" rtlCol="0" anchor="ctr">
                <a:noAutofit/>
              </a:bodyPr>
              <a:lstStyle/>
              <a:p>
                <a:pPr defTabSz="456222"/>
                <a:endParaRPr lang="zh-CN" altLang="en-US" sz="1399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Helvetica Neue Medium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876615" y="2406274"/>
              <a:ext cx="9318011" cy="3289879"/>
              <a:chOff x="2162365" y="2406274"/>
              <a:chExt cx="9318011" cy="3289879"/>
            </a:xfrm>
          </p:grpSpPr>
          <p:sp>
            <p:nvSpPr>
              <p:cNvPr id="93" name="文本框 18"/>
              <p:cNvSpPr txBox="1"/>
              <p:nvPr/>
            </p:nvSpPr>
            <p:spPr>
              <a:xfrm>
                <a:off x="3980932" y="2511575"/>
                <a:ext cx="1072262" cy="353923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0" tIns="22850" rIns="22850" bIns="22850">
                <a:spAutoFit/>
              </a:bodyPr>
              <a:lstStyle>
                <a:lvl1pPr algn="l" defTabSz="152400">
                  <a:defRPr sz="3000">
                    <a:solidFill>
                      <a:srgbClr val="CB151D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r>
                  <a:rPr lang="en-US" sz="2000" b="1" dirty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1.99</a:t>
                </a:r>
                <a:r>
                  <a:rPr lang="zh-CN" altLang="en-US" sz="2000" b="1" dirty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秒</a:t>
                </a:r>
                <a:endParaRPr sz="20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文本框 18"/>
              <p:cNvSpPr txBox="1"/>
              <p:nvPr/>
            </p:nvSpPr>
            <p:spPr>
              <a:xfrm>
                <a:off x="7328339" y="4585918"/>
                <a:ext cx="954408" cy="261506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0" tIns="22850" rIns="22850" bIns="22850">
                <a:spAutoFit/>
              </a:bodyPr>
              <a:lstStyle>
                <a:lvl1pPr algn="l" defTabSz="152400">
                  <a:defRPr sz="3000">
                    <a:solidFill>
                      <a:srgbClr val="CB151D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r>
                  <a:rPr lang="en-US" sz="1399" dirty="0">
                    <a:solidFill>
                      <a:srgbClr val="F66F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757</a:t>
                </a:r>
                <a:r>
                  <a:rPr lang="zh-CN" altLang="en-US" sz="1399" dirty="0">
                    <a:solidFill>
                      <a:srgbClr val="F66F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秒</a:t>
                </a:r>
                <a:endParaRPr sz="1399" dirty="0">
                  <a:solidFill>
                    <a:srgbClr val="F66F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文本框 18"/>
              <p:cNvSpPr txBox="1"/>
              <p:nvPr/>
            </p:nvSpPr>
            <p:spPr>
              <a:xfrm>
                <a:off x="10284677" y="4784101"/>
                <a:ext cx="1195699" cy="353923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0" tIns="22850" rIns="22850" bIns="22850">
                <a:spAutoFit/>
              </a:bodyPr>
              <a:lstStyle>
                <a:lvl1pPr algn="l" defTabSz="152400">
                  <a:defRPr sz="3000">
                    <a:solidFill>
                      <a:srgbClr val="CB151D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pPr algn="r"/>
                <a:r>
                  <a:rPr lang="en-US" sz="2000" b="1" dirty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61162</a:t>
                </a:r>
                <a:r>
                  <a:rPr lang="zh-CN" altLang="en-US" sz="2000" b="1" dirty="0">
                    <a:solidFill>
                      <a:srgbClr val="C7000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秒</a:t>
                </a:r>
                <a:endParaRPr sz="20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文本框 18"/>
              <p:cNvSpPr txBox="1"/>
              <p:nvPr/>
            </p:nvSpPr>
            <p:spPr>
              <a:xfrm>
                <a:off x="4153056" y="3256660"/>
                <a:ext cx="1003922" cy="261506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0" tIns="22850" rIns="22850" bIns="22850">
                <a:spAutoFit/>
              </a:bodyPr>
              <a:lstStyle>
                <a:lvl1pPr algn="l" defTabSz="152400">
                  <a:defRPr sz="3000">
                    <a:solidFill>
                      <a:srgbClr val="CB151D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r>
                  <a:rPr lang="en-US" sz="1399" dirty="0">
                    <a:solidFill>
                      <a:srgbClr val="F66F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6.02</a:t>
                </a:r>
                <a:r>
                  <a:rPr lang="zh-CN" altLang="en-US" sz="1399" dirty="0">
                    <a:solidFill>
                      <a:srgbClr val="F66F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秒</a:t>
                </a:r>
                <a:endParaRPr sz="1399" dirty="0">
                  <a:solidFill>
                    <a:srgbClr val="F66F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文本框 18"/>
              <p:cNvSpPr txBox="1"/>
              <p:nvPr/>
            </p:nvSpPr>
            <p:spPr>
              <a:xfrm>
                <a:off x="4526798" y="3921289"/>
                <a:ext cx="637945" cy="261506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0" tIns="22850" rIns="22850" bIns="22850">
                <a:spAutoFit/>
              </a:bodyPr>
              <a:lstStyle>
                <a:lvl1pPr algn="l" defTabSz="152400">
                  <a:defRPr sz="3000">
                    <a:solidFill>
                      <a:srgbClr val="CB151D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r>
                  <a:rPr lang="en-US" sz="1399" dirty="0">
                    <a:solidFill>
                      <a:srgbClr val="F66F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47</a:t>
                </a:r>
                <a:r>
                  <a:rPr lang="zh-CN" altLang="en-US" sz="1399" dirty="0">
                    <a:solidFill>
                      <a:srgbClr val="F66F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秒</a:t>
                </a:r>
                <a:endParaRPr lang="en-US" sz="1399" dirty="0">
                  <a:solidFill>
                    <a:srgbClr val="F66F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矩形 22"/>
              <p:cNvSpPr txBox="1"/>
              <p:nvPr/>
            </p:nvSpPr>
            <p:spPr>
              <a:xfrm>
                <a:off x="2910662" y="5235205"/>
                <a:ext cx="653961" cy="261506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22850" tIns="22850" rIns="22850" bIns="22850" anchor="b">
                <a:spAutoFit/>
              </a:bodyPr>
              <a:lstStyle>
                <a:lvl1pPr algn="r" defTabSz="228600">
                  <a:defRPr sz="2200" b="0"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r>
                  <a:rPr sz="1399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Python</a:t>
                </a:r>
              </a:p>
            </p:txBody>
          </p:sp>
          <p:sp>
            <p:nvSpPr>
              <p:cNvPr id="146" name="矩形 23"/>
              <p:cNvSpPr txBox="1"/>
              <p:nvPr/>
            </p:nvSpPr>
            <p:spPr>
              <a:xfrm>
                <a:off x="3398298" y="4589946"/>
                <a:ext cx="166325" cy="261506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22850" tIns="22850" rIns="22850" bIns="22850" anchor="b">
                <a:spAutoFit/>
              </a:bodyPr>
              <a:lstStyle>
                <a:lvl1pPr algn="r" defTabSz="228600">
                  <a:defRPr sz="2200" b="0"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r>
                  <a:rPr sz="1399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</a:p>
            </p:txBody>
          </p:sp>
          <p:sp>
            <p:nvSpPr>
              <p:cNvPr id="147" name="矩形 24"/>
              <p:cNvSpPr txBox="1"/>
              <p:nvPr/>
            </p:nvSpPr>
            <p:spPr>
              <a:xfrm>
                <a:off x="2162365" y="3892010"/>
                <a:ext cx="1402258" cy="476777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0" tIns="22850" rIns="22850" bIns="22850" anchor="b">
                <a:spAutoFit/>
              </a:bodyPr>
              <a:lstStyle>
                <a:lvl1pPr algn="r" defTabSz="228600">
                  <a:defRPr sz="2200" b="0"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r>
                  <a:rPr lang="en-US" sz="1399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r>
                  <a:rPr lang="zh-CN" altLang="en-US" sz="1399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语言多线程并行运算</a:t>
                </a:r>
                <a:endParaRPr sz="1399" dirty="0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矩形 25"/>
              <p:cNvSpPr txBox="1"/>
              <p:nvPr/>
            </p:nvSpPr>
            <p:spPr>
              <a:xfrm>
                <a:off x="2162365" y="3219430"/>
                <a:ext cx="1402258" cy="476777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0" tIns="22850" rIns="22850" bIns="22850" anchor="b">
                <a:spAutoFit/>
              </a:bodyPr>
              <a:lstStyle/>
              <a:p>
                <a:pPr algn="r" defTabSz="228521">
                  <a:defRPr sz="2200" b="0"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r>
                  <a:rPr lang="en-US" altLang="zh-CN" sz="1399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uawei Sans"/>
                    <a:sym typeface="Huawei Sans"/>
                  </a:rPr>
                  <a:t>C</a:t>
                </a:r>
                <a:r>
                  <a:rPr lang="zh-CN" altLang="en-US" sz="1399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uawei Sans"/>
                    <a:sym typeface="Huawei Sans"/>
                  </a:rPr>
                  <a:t>语言并行运算和</a:t>
                </a:r>
                <a:r>
                  <a:rPr lang="zh-CN" altLang="en-US" sz="1399" dirty="0" smtClean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uawei Sans"/>
                    <a:sym typeface="Huawei Sans"/>
                  </a:rPr>
                  <a:t>高效缓存优化</a:t>
                </a:r>
                <a:endParaRPr sz="1399" dirty="0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uawei Sans"/>
                  <a:sym typeface="Huawei Sans"/>
                </a:endParaRPr>
              </a:p>
            </p:txBody>
          </p:sp>
          <p:sp>
            <p:nvSpPr>
              <p:cNvPr id="149" name="矩形 26"/>
              <p:cNvSpPr txBox="1"/>
              <p:nvPr/>
            </p:nvSpPr>
            <p:spPr>
              <a:xfrm>
                <a:off x="2162365" y="2595733"/>
                <a:ext cx="1402258" cy="261506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0" tIns="22850" rIns="22850" bIns="22850" anchor="b">
                <a:spAutoFit/>
              </a:bodyPr>
              <a:lstStyle>
                <a:lvl1pPr algn="r" defTabSz="228600">
                  <a:defRPr sz="2200" b="0">
                    <a:latin typeface="Huawei Sans"/>
                    <a:ea typeface="Huawei Sans"/>
                    <a:cs typeface="Huawei Sans"/>
                    <a:sym typeface="Huawei Sans"/>
                  </a:defRPr>
                </a:lvl1pPr>
              </a:lstStyle>
              <a:p>
                <a:r>
                  <a:rPr lang="en-US" altLang="zh-CN" sz="1399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NEON</a:t>
                </a:r>
                <a:r>
                  <a:rPr lang="zh-CN" altLang="en-US" sz="1399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向量指令</a:t>
                </a:r>
                <a:endParaRPr sz="1399" dirty="0">
                  <a:solidFill>
                    <a:srgbClr val="1D1D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3766731" y="5244936"/>
                <a:ext cx="7713645" cy="271070"/>
                <a:chOff x="11042224" y="1638895"/>
                <a:chExt cx="10313958" cy="224806"/>
              </a:xfrm>
              <a:solidFill>
                <a:srgbClr val="F66F6A"/>
              </a:solidFill>
            </p:grpSpPr>
            <p:sp>
              <p:nvSpPr>
                <p:cNvPr id="151" name="矩形 36"/>
                <p:cNvSpPr/>
                <p:nvPr/>
              </p:nvSpPr>
              <p:spPr>
                <a:xfrm>
                  <a:off x="11042224" y="1686897"/>
                  <a:ext cx="10313958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52" name="矩形 36"/>
                <p:cNvSpPr/>
                <p:nvPr/>
              </p:nvSpPr>
              <p:spPr>
                <a:xfrm>
                  <a:off x="11042224" y="1638895"/>
                  <a:ext cx="10313958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153" name="组合 152"/>
              <p:cNvGrpSpPr/>
              <p:nvPr/>
            </p:nvGrpSpPr>
            <p:grpSpPr>
              <a:xfrm>
                <a:off x="3766731" y="4580307"/>
                <a:ext cx="3468493" cy="272728"/>
                <a:chOff x="11042224" y="2172650"/>
                <a:chExt cx="4637742" cy="226182"/>
              </a:xfrm>
              <a:solidFill>
                <a:srgbClr val="F66F6A"/>
              </a:solidFill>
            </p:grpSpPr>
            <p:sp>
              <p:nvSpPr>
                <p:cNvPr id="154" name="矩形 35"/>
                <p:cNvSpPr/>
                <p:nvPr/>
              </p:nvSpPr>
              <p:spPr>
                <a:xfrm>
                  <a:off x="11042224" y="2222029"/>
                  <a:ext cx="4637742" cy="176803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55" name="矩形 35"/>
                <p:cNvSpPr/>
                <p:nvPr/>
              </p:nvSpPr>
              <p:spPr>
                <a:xfrm>
                  <a:off x="11042224" y="2172650"/>
                  <a:ext cx="4637742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156" name="组合 155"/>
              <p:cNvGrpSpPr/>
              <p:nvPr/>
            </p:nvGrpSpPr>
            <p:grpSpPr>
              <a:xfrm>
                <a:off x="3766731" y="3915678"/>
                <a:ext cx="647747" cy="272728"/>
                <a:chOff x="11042225" y="2707782"/>
                <a:chExt cx="578243" cy="226182"/>
              </a:xfrm>
              <a:solidFill>
                <a:srgbClr val="F66F6A"/>
              </a:solidFill>
            </p:grpSpPr>
            <p:sp>
              <p:nvSpPr>
                <p:cNvPr id="157" name="矩形 37"/>
                <p:cNvSpPr/>
                <p:nvPr/>
              </p:nvSpPr>
              <p:spPr>
                <a:xfrm>
                  <a:off x="11042225" y="2757160"/>
                  <a:ext cx="578243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58" name="矩形 37"/>
                <p:cNvSpPr/>
                <p:nvPr/>
              </p:nvSpPr>
              <p:spPr>
                <a:xfrm>
                  <a:off x="11042225" y="2707782"/>
                  <a:ext cx="578243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159" name="组合 158"/>
              <p:cNvGrpSpPr/>
              <p:nvPr/>
            </p:nvGrpSpPr>
            <p:grpSpPr>
              <a:xfrm>
                <a:off x="3766731" y="3251049"/>
                <a:ext cx="179930" cy="272728"/>
                <a:chOff x="11042224" y="3242914"/>
                <a:chExt cx="88998" cy="226182"/>
              </a:xfrm>
              <a:solidFill>
                <a:srgbClr val="F66F6A"/>
              </a:solidFill>
            </p:grpSpPr>
            <p:sp>
              <p:nvSpPr>
                <p:cNvPr id="160" name="矩形 38"/>
                <p:cNvSpPr/>
                <p:nvPr/>
              </p:nvSpPr>
              <p:spPr>
                <a:xfrm>
                  <a:off x="11042224" y="3292292"/>
                  <a:ext cx="88998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61" name="矩形 38"/>
                <p:cNvSpPr/>
                <p:nvPr/>
              </p:nvSpPr>
              <p:spPr>
                <a:xfrm>
                  <a:off x="11042224" y="3242914"/>
                  <a:ext cx="88998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</p:grpSp>
          <p:grpSp>
            <p:nvGrpSpPr>
              <p:cNvPr id="165" name="组合 164"/>
              <p:cNvGrpSpPr/>
              <p:nvPr/>
            </p:nvGrpSpPr>
            <p:grpSpPr>
              <a:xfrm>
                <a:off x="3766731" y="2586420"/>
                <a:ext cx="66560" cy="272728"/>
                <a:chOff x="11042224" y="3242914"/>
                <a:chExt cx="88998" cy="226182"/>
              </a:xfrm>
              <a:solidFill>
                <a:srgbClr val="F66F6A"/>
              </a:solidFill>
            </p:grpSpPr>
            <p:sp>
              <p:nvSpPr>
                <p:cNvPr id="166" name="矩形 38"/>
                <p:cNvSpPr/>
                <p:nvPr/>
              </p:nvSpPr>
              <p:spPr>
                <a:xfrm>
                  <a:off x="11042224" y="3292292"/>
                  <a:ext cx="88998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167" name="矩形 38"/>
                <p:cNvSpPr/>
                <p:nvPr/>
              </p:nvSpPr>
              <p:spPr>
                <a:xfrm>
                  <a:off x="11042224" y="3242914"/>
                  <a:ext cx="88998" cy="176804"/>
                </a:xfrm>
                <a:prstGeom prst="rect">
                  <a:avLst/>
                </a:prstGeom>
                <a:grpFill/>
                <a:ln w="3175">
                  <a:miter lim="400000"/>
                </a:ln>
              </p:spPr>
              <p:txBody>
                <a:bodyPr lIns="22850" tIns="22850" rIns="22850" bIns="22850" anchor="ctr"/>
                <a:lstStyle/>
                <a:p>
                  <a:pPr defTabSz="228521">
                    <a:defRPr sz="900" b="0"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sz="1399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/>
                    <a:sym typeface="Microsoft YaHei"/>
                  </a:endParaRPr>
                </a:p>
              </p:txBody>
            </p:sp>
          </p:grpSp>
          <p:cxnSp>
            <p:nvCxnSpPr>
              <p:cNvPr id="168" name="直接连接符 167"/>
              <p:cNvCxnSpPr/>
              <p:nvPr/>
            </p:nvCxnSpPr>
            <p:spPr>
              <a:xfrm>
                <a:off x="3766731" y="2406274"/>
                <a:ext cx="0" cy="328987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958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550863" y="1268413"/>
            <a:ext cx="11090275" cy="5040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j-lt"/>
                <a:ea typeface="+mn-ea"/>
              </a:rPr>
              <a:t>从冯诺依曼架构看性能调优方向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113440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658608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734"/>
          <a:stretch/>
        </p:blipFill>
        <p:spPr>
          <a:xfrm>
            <a:off x="1138574" y="1677738"/>
            <a:ext cx="4214236" cy="4221662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 bwMode="auto">
          <a:xfrm>
            <a:off x="6462712" y="2200844"/>
            <a:ext cx="4961879" cy="38385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22" name="文本框 49"/>
          <p:cNvSpPr txBox="1"/>
          <p:nvPr/>
        </p:nvSpPr>
        <p:spPr>
          <a:xfrm>
            <a:off x="6462713" y="1537701"/>
            <a:ext cx="4967190" cy="523885"/>
          </a:xfrm>
          <a:prstGeom prst="rect">
            <a:avLst/>
          </a:prstGeom>
          <a:solidFill>
            <a:srgbClr val="C7000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defTabSz="1218956">
              <a:lnSpc>
                <a:spcPct val="100000"/>
              </a:lnSpc>
              <a:spcBef>
                <a:spcPts val="300"/>
              </a:spcBef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2000" dirty="0"/>
              <a:t>性能优化四个方向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399492" y="2600459"/>
            <a:ext cx="3088318" cy="3039362"/>
            <a:chOff x="7404362" y="2361140"/>
            <a:chExt cx="3088318" cy="3039362"/>
          </a:xfrm>
        </p:grpSpPr>
        <p:cxnSp>
          <p:nvCxnSpPr>
            <p:cNvPr id="15" name="直接连接符 14"/>
            <p:cNvCxnSpPr>
              <a:endCxn id="11" idx="0"/>
            </p:cNvCxnSpPr>
            <p:nvPr/>
          </p:nvCxnSpPr>
          <p:spPr bwMode="auto">
            <a:xfrm>
              <a:off x="9424988" y="4195763"/>
              <a:ext cx="691455" cy="4522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700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组合 35"/>
            <p:cNvGrpSpPr/>
            <p:nvPr/>
          </p:nvGrpSpPr>
          <p:grpSpPr>
            <a:xfrm>
              <a:off x="7404362" y="4648027"/>
              <a:ext cx="3088318" cy="752475"/>
              <a:chOff x="7495812" y="4648027"/>
              <a:chExt cx="3088318" cy="752475"/>
            </a:xfrm>
          </p:grpSpPr>
          <p:sp>
            <p:nvSpPr>
              <p:cNvPr id="11" name="圆角矩形 10"/>
              <p:cNvSpPr/>
              <p:nvPr/>
            </p:nvSpPr>
            <p:spPr bwMode="auto">
              <a:xfrm>
                <a:off x="9831655" y="4648027"/>
                <a:ext cx="752475" cy="752475"/>
              </a:xfrm>
              <a:prstGeom prst="roundRect">
                <a:avLst/>
              </a:prstGeom>
              <a:solidFill>
                <a:srgbClr val="F7A65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defTabSz="889000">
                  <a:spcAft>
                    <a:spcPts val="0"/>
                  </a:spcAft>
                </a:pPr>
                <a:r>
                  <a:rPr lang="zh-CN" altLang="en-US" sz="18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磁盘</a:t>
                </a:r>
                <a:endParaRPr lang="zh-CN" altLang="en-US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 bwMode="auto">
              <a:xfrm>
                <a:off x="7495812" y="4648027"/>
                <a:ext cx="752475" cy="752475"/>
              </a:xfrm>
              <a:prstGeom prst="roundRect">
                <a:avLst/>
              </a:prstGeom>
              <a:solidFill>
                <a:srgbClr val="15B0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defTabSz="889000">
                  <a:spcAft>
                    <a:spcPts val="0"/>
                  </a:spcAft>
                </a:pPr>
                <a:r>
                  <a:rPr lang="zh-CN" altLang="en-US" sz="18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网卡</a:t>
                </a:r>
              </a:p>
            </p:txBody>
          </p:sp>
        </p:grpSp>
        <p:cxnSp>
          <p:nvCxnSpPr>
            <p:cNvPr id="28" name="直接连接符 27"/>
            <p:cNvCxnSpPr>
              <a:endCxn id="27" idx="0"/>
            </p:cNvCxnSpPr>
            <p:nvPr/>
          </p:nvCxnSpPr>
          <p:spPr bwMode="auto">
            <a:xfrm flipH="1">
              <a:off x="7780600" y="4148138"/>
              <a:ext cx="772850" cy="499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700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接连接符 19"/>
            <p:cNvCxnSpPr>
              <a:stCxn id="35" idx="0"/>
              <a:endCxn id="45" idx="2"/>
            </p:cNvCxnSpPr>
            <p:nvPr/>
          </p:nvCxnSpPr>
          <p:spPr bwMode="auto">
            <a:xfrm flipH="1" flipV="1">
              <a:off x="8948521" y="3113615"/>
              <a:ext cx="1" cy="3909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700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圆角矩形 34"/>
            <p:cNvSpPr/>
            <p:nvPr/>
          </p:nvSpPr>
          <p:spPr bwMode="auto">
            <a:xfrm>
              <a:off x="8420172" y="3504584"/>
              <a:ext cx="1056699" cy="752475"/>
            </a:xfrm>
            <a:prstGeom prst="roundRect">
              <a:avLst/>
            </a:prstGeom>
            <a:solidFill>
              <a:srgbClr val="84D0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889000">
                <a:spcAft>
                  <a:spcPts val="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应用</a:t>
              </a: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8238309" y="2361140"/>
              <a:ext cx="1420424" cy="75247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889000"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CPU/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 99"/>
          <p:cNvSpPr/>
          <p:nvPr/>
        </p:nvSpPr>
        <p:spPr bwMode="auto">
          <a:xfrm>
            <a:off x="550863" y="1952627"/>
            <a:ext cx="6259512" cy="43592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062651" y="1949451"/>
            <a:ext cx="4578487" cy="43592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550862" y="1268413"/>
            <a:ext cx="6259513" cy="540407"/>
          </a:xfrm>
          <a:prstGeom prst="roundRect">
            <a:avLst>
              <a:gd name="adj" fmla="val 50000"/>
            </a:avLst>
          </a:prstGeom>
          <a:solidFill>
            <a:srgbClr val="C700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LanTingHeiS-R-GB"/>
              </a:rPr>
              <a:t>软加速</a:t>
            </a:r>
          </a:p>
        </p:txBody>
      </p:sp>
      <p:sp>
        <p:nvSpPr>
          <p:cNvPr id="103" name="圆角矩形 102"/>
          <p:cNvSpPr/>
          <p:nvPr/>
        </p:nvSpPr>
        <p:spPr bwMode="auto">
          <a:xfrm>
            <a:off x="7062650" y="1268413"/>
            <a:ext cx="4578488" cy="540407"/>
          </a:xfrm>
          <a:prstGeom prst="roundRect">
            <a:avLst>
              <a:gd name="adj" fmla="val 50000"/>
            </a:avLst>
          </a:prstGeom>
          <a:solidFill>
            <a:srgbClr val="C700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LanTingHeiS-R-GB"/>
              </a:rPr>
              <a:t>硬加速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j-lt"/>
                <a:ea typeface="+mn-ea"/>
              </a:rPr>
              <a:t>基于鲲鹏处理器的软加速和硬加速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文本框 78"/>
          <p:cNvSpPr txBox="1"/>
          <p:nvPr/>
        </p:nvSpPr>
        <p:spPr>
          <a:xfrm>
            <a:off x="8442127" y="5840014"/>
            <a:ext cx="181953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 defTabSz="914034"/>
            <a:r>
              <a:rPr lang="zh-CN" altLang="en-US" sz="16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硬件加速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引擎</a:t>
            </a:r>
          </a:p>
        </p:txBody>
      </p:sp>
      <p:sp>
        <p:nvSpPr>
          <p:cNvPr id="25" name="文本框 10"/>
          <p:cNvSpPr txBox="1"/>
          <p:nvPr/>
        </p:nvSpPr>
        <p:spPr>
          <a:xfrm>
            <a:off x="886663" y="5793847"/>
            <a:ext cx="2198946" cy="246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 defTabSz="913943">
              <a:defRPr/>
            </a:pPr>
            <a:r>
              <a:rPr lang="zh-CN" altLang="en-US" sz="1599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编译优化</a:t>
            </a:r>
            <a:endParaRPr lang="zh-CN" altLang="en-US" sz="1599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9135870" y="5397735"/>
            <a:ext cx="432048" cy="360040"/>
          </a:xfrm>
          <a:prstGeom prst="ellipse">
            <a:avLst/>
          </a:prstGeom>
          <a:solidFill>
            <a:srgbClr val="C700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>
                <a:solidFill>
                  <a:schemeClr val="bg1"/>
                </a:solidFill>
                <a:latin typeface="+mj-lt"/>
                <a:ea typeface="宋体" pitchFamily="2" charset="-122"/>
              </a:rPr>
              <a:t>3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673522" y="2678725"/>
            <a:ext cx="517414" cy="407436"/>
          </a:xfrm>
          <a:prstGeom prst="rect">
            <a:avLst/>
          </a:prstGeom>
          <a:solidFill>
            <a:srgbClr val="84D0A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45684" rIns="0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 fontAlgn="base"/>
            <a:r>
              <a:rPr lang="en-US" altLang="zh-CN" sz="1400" kern="0" dirty="0">
                <a:solidFill>
                  <a:prstClr val="white"/>
                </a:solidFill>
                <a:latin typeface="Arial" panose="020B0604020202020204" pitchFamily="34" charset="0"/>
                <a:ea typeface="华文细黑"/>
                <a:cs typeface="Arial" panose="020B0604020202020204" pitchFamily="34" charset="0"/>
              </a:rPr>
              <a:t>Core</a:t>
            </a:r>
            <a:endParaRPr lang="zh-CN" altLang="en-US" sz="1599" kern="0" dirty="0">
              <a:solidFill>
                <a:prstClr val="white"/>
              </a:solidFill>
              <a:latin typeface="Arial" panose="020B0604020202020204" pitchFamily="34" charset="0"/>
              <a:ea typeface="华文细黑"/>
              <a:cs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585949" y="3467117"/>
            <a:ext cx="692560" cy="382301"/>
          </a:xfrm>
          <a:prstGeom prst="rect">
            <a:avLst/>
          </a:prstGeom>
          <a:solidFill>
            <a:srgbClr val="59C8D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45684" rIns="0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 fontAlgn="base">
              <a:defRPr/>
            </a:pPr>
            <a:r>
              <a:rPr lang="en-US" altLang="zh-CN" sz="11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920</a:t>
            </a:r>
            <a:r>
              <a:rPr lang="zh-CN" altLang="en-US" sz="11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内置</a:t>
            </a:r>
            <a:endParaRPr lang="en-US" altLang="zh-CN" sz="11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914034" fontAlgn="base">
              <a:defRPr/>
            </a:pPr>
            <a:r>
              <a:rPr lang="zh-CN" altLang="en-US" sz="11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硬加速器</a:t>
            </a:r>
          </a:p>
        </p:txBody>
      </p:sp>
      <p:sp>
        <p:nvSpPr>
          <p:cNvPr id="88" name="Rounded Rectangle 49"/>
          <p:cNvSpPr>
            <a:spLocks noChangeAspect="1"/>
          </p:cNvSpPr>
          <p:nvPr/>
        </p:nvSpPr>
        <p:spPr>
          <a:xfrm>
            <a:off x="8679323" y="2161993"/>
            <a:ext cx="505812" cy="290222"/>
          </a:xfrm>
          <a:prstGeom prst="roundRect">
            <a:avLst>
              <a:gd name="adj" fmla="val 5938"/>
            </a:avLst>
          </a:prstGeom>
          <a:solidFill>
            <a:srgbClr val="15B0E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943"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</a:t>
            </a:r>
            <a:endParaRPr lang="en-US" sz="1599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9" name="直接箭头连接符 88"/>
          <p:cNvCxnSpPr>
            <a:stCxn id="88" idx="2"/>
            <a:endCxn id="85" idx="0"/>
          </p:cNvCxnSpPr>
          <p:nvPr/>
        </p:nvCxnSpPr>
        <p:spPr>
          <a:xfrm>
            <a:off x="8932229" y="2452215"/>
            <a:ext cx="0" cy="22651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75"/>
          <p:cNvSpPr txBox="1"/>
          <p:nvPr/>
        </p:nvSpPr>
        <p:spPr>
          <a:xfrm>
            <a:off x="7841291" y="3063265"/>
            <a:ext cx="1300561" cy="42083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defTabSz="914034"/>
            <a:r>
              <a:rPr lang="zh-CN" altLang="en-US" sz="13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算力卸载</a:t>
            </a:r>
          </a:p>
        </p:txBody>
      </p:sp>
      <p:sp>
        <p:nvSpPr>
          <p:cNvPr id="91" name="文本框 76"/>
          <p:cNvSpPr txBox="1"/>
          <p:nvPr/>
        </p:nvSpPr>
        <p:spPr>
          <a:xfrm>
            <a:off x="8367812" y="4106842"/>
            <a:ext cx="1276806" cy="106520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pPr marL="182490" indent="-182490" defTabSz="914034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3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加解密</a:t>
            </a:r>
            <a:endParaRPr lang="en-US" altLang="zh-CN" sz="13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490" indent="-182490" defTabSz="914034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3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压缩</a:t>
            </a:r>
            <a:r>
              <a:rPr lang="en-US" altLang="zh-CN" sz="13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解压缩</a:t>
            </a:r>
            <a:endParaRPr lang="en-US" altLang="zh-CN" sz="13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490" indent="-182490" defTabSz="914034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3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大数据幂运算</a:t>
            </a:r>
            <a:endParaRPr lang="en-US" altLang="zh-CN" sz="13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490" indent="-182490" defTabSz="914034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3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</a:t>
            </a:r>
            <a:r>
              <a:rPr lang="zh-CN" altLang="en-US" sz="13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（纠删码）</a:t>
            </a:r>
          </a:p>
        </p:txBody>
      </p:sp>
      <p:sp>
        <p:nvSpPr>
          <p:cNvPr id="92" name="矩形 91"/>
          <p:cNvSpPr/>
          <p:nvPr/>
        </p:nvSpPr>
        <p:spPr>
          <a:xfrm>
            <a:off x="10049677" y="3472703"/>
            <a:ext cx="692560" cy="371129"/>
          </a:xfrm>
          <a:prstGeom prst="rect">
            <a:avLst/>
          </a:prstGeom>
          <a:solidFill>
            <a:srgbClr val="C7000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45684" rIns="0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 fontAlgn="base">
              <a:defRPr/>
            </a:pPr>
            <a:r>
              <a:rPr lang="zh-CN" altLang="en-US" sz="11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第三方硬件加速器</a:t>
            </a:r>
          </a:p>
        </p:txBody>
      </p:sp>
      <p:cxnSp>
        <p:nvCxnSpPr>
          <p:cNvPr id="93" name="直接箭头连接符 92"/>
          <p:cNvCxnSpPr>
            <a:endCxn id="92" idx="0"/>
          </p:cNvCxnSpPr>
          <p:nvPr/>
        </p:nvCxnSpPr>
        <p:spPr>
          <a:xfrm>
            <a:off x="10390063" y="3223605"/>
            <a:ext cx="5894" cy="24909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83"/>
          <p:cNvSpPr txBox="1"/>
          <p:nvPr/>
        </p:nvSpPr>
        <p:spPr>
          <a:xfrm>
            <a:off x="9898866" y="3937010"/>
            <a:ext cx="994183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defTabSz="914034"/>
            <a:r>
              <a:rPr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lang="zh-CN" altLang="en-US" sz="11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C1 </a:t>
            </a:r>
            <a:r>
              <a:rPr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QAT</a:t>
            </a:r>
            <a:r>
              <a:rPr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卡</a:t>
            </a:r>
          </a:p>
        </p:txBody>
      </p:sp>
      <p:cxnSp>
        <p:nvCxnSpPr>
          <p:cNvPr id="95" name="直接箭头连接符 94"/>
          <p:cNvCxnSpPr/>
          <p:nvPr/>
        </p:nvCxnSpPr>
        <p:spPr>
          <a:xfrm>
            <a:off x="8932228" y="3086161"/>
            <a:ext cx="1" cy="38095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946917" y="3223605"/>
            <a:ext cx="1449041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下箭头 96"/>
          <p:cNvSpPr/>
          <p:nvPr/>
        </p:nvSpPr>
        <p:spPr>
          <a:xfrm>
            <a:off x="8858244" y="3900704"/>
            <a:ext cx="147972" cy="206137"/>
          </a:xfrm>
          <a:prstGeom prst="downArrow">
            <a:avLst>
              <a:gd name="adj1" fmla="val 50000"/>
              <a:gd name="adj2" fmla="val 6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9" name="组合 138"/>
          <p:cNvGrpSpPr/>
          <p:nvPr/>
        </p:nvGrpSpPr>
        <p:grpSpPr>
          <a:xfrm>
            <a:off x="985332" y="2089923"/>
            <a:ext cx="5390574" cy="3950017"/>
            <a:chOff x="683787" y="2089923"/>
            <a:chExt cx="5390574" cy="3950017"/>
          </a:xfrm>
        </p:grpSpPr>
        <p:sp>
          <p:nvSpPr>
            <p:cNvPr id="26" name="文本框 12"/>
            <p:cNvSpPr txBox="1"/>
            <p:nvPr/>
          </p:nvSpPr>
          <p:spPr>
            <a:xfrm>
              <a:off x="3251905" y="5793847"/>
              <a:ext cx="2742857" cy="246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000"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 defTabSz="913943">
                <a:defRPr/>
              </a:pPr>
              <a:r>
                <a:rPr lang="en-US" altLang="zh-CN" sz="1599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NUMA-Aware</a:t>
              </a:r>
              <a:r>
                <a:rPr lang="zh-CN" altLang="en-US" sz="1599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亲和性优化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329649" y="3082613"/>
              <a:ext cx="608804" cy="436637"/>
            </a:xfrm>
            <a:prstGeom prst="rect">
              <a:avLst/>
            </a:prstGeom>
            <a:solidFill>
              <a:srgbClr val="84D0A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45684" rIns="0" bIns="456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34" fontAlgn="base">
                <a:defRPr/>
              </a:pPr>
              <a:r>
                <a:rPr lang="en-US" altLang="zh-CN" sz="1399" kern="0" dirty="0">
                  <a:solidFill>
                    <a:prstClr val="white"/>
                  </a:solidFill>
                  <a:latin typeface="Arial" panose="020B0604020202020204" pitchFamily="34" charset="0"/>
                  <a:ea typeface="华文细黑"/>
                  <a:cs typeface="Arial" panose="020B0604020202020204" pitchFamily="34" charset="0"/>
                </a:rPr>
                <a:t>Core</a:t>
              </a:r>
              <a:endParaRPr lang="zh-CN" altLang="en-US" sz="1399" kern="0" dirty="0">
                <a:solidFill>
                  <a:prstClr val="white"/>
                </a:solidFill>
                <a:latin typeface="Arial" panose="020B0604020202020204" pitchFamily="34" charset="0"/>
                <a:ea typeface="华文细黑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49"/>
            <p:cNvSpPr>
              <a:spLocks noChangeAspect="1"/>
            </p:cNvSpPr>
            <p:nvPr/>
          </p:nvSpPr>
          <p:spPr>
            <a:xfrm>
              <a:off x="1324410" y="2542065"/>
              <a:ext cx="619282" cy="310115"/>
            </a:xfrm>
            <a:prstGeom prst="roundRect">
              <a:avLst>
                <a:gd name="adj" fmla="val 5938"/>
              </a:avLst>
            </a:prstGeom>
            <a:solidFill>
              <a:srgbClr val="15B0E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r>
                <a:rPr lang="zh-CN" altLang="en-US" sz="12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进程</a:t>
              </a:r>
              <a:endParaRPr 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1634051" y="2845982"/>
              <a:ext cx="0" cy="223930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16"/>
            <p:cNvSpPr txBox="1"/>
            <p:nvPr/>
          </p:nvSpPr>
          <p:spPr>
            <a:xfrm>
              <a:off x="683787" y="2089923"/>
              <a:ext cx="1952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 defTabSz="913943">
                <a:defRPr/>
              </a:pPr>
              <a:r>
                <a:rPr lang="zh-CN" altLang="en-US" sz="14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单核</a:t>
              </a:r>
              <a:r>
                <a:rPr lang="zh-CN" altLang="en-US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加速</a:t>
              </a:r>
            </a:p>
          </p:txBody>
        </p:sp>
        <p:sp>
          <p:nvSpPr>
            <p:cNvPr id="33" name="文本框 20"/>
            <p:cNvSpPr txBox="1"/>
            <p:nvPr/>
          </p:nvSpPr>
          <p:spPr>
            <a:xfrm>
              <a:off x="3172306" y="2089923"/>
              <a:ext cx="2902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 defTabSz="913943">
                <a:defRPr/>
              </a:pPr>
              <a:r>
                <a:rPr lang="zh-CN" altLang="en-US" sz="14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多核加速</a:t>
              </a:r>
              <a:endPara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422736" y="5397735"/>
              <a:ext cx="432048" cy="360040"/>
            </a:xfrm>
            <a:prstGeom prst="ellipse">
              <a:avLst/>
            </a:pr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宋体" pitchFamily="2" charset="-122"/>
                </a:rPr>
                <a:t>1</a:t>
              </a:r>
              <a:endPara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宋体" pitchFamily="2" charset="-122"/>
              </a:endParaRPr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4407309" y="5397735"/>
              <a:ext cx="432048" cy="360040"/>
            </a:xfrm>
            <a:prstGeom prst="ellipse">
              <a:avLst/>
            </a:prstGeom>
            <a:solidFill>
              <a:srgbClr val="C700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  <a:ea typeface="宋体" pitchFamily="2" charset="-122"/>
                </a:rPr>
                <a:t>2</a:t>
              </a:r>
              <a:endPara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宋体" pitchFamily="2" charset="-122"/>
              </a:endParaRPr>
            </a:p>
          </p:txBody>
        </p:sp>
        <p:sp>
          <p:nvSpPr>
            <p:cNvPr id="40" name="Rounded Rectangle 49"/>
            <p:cNvSpPr>
              <a:spLocks noChangeAspect="1"/>
            </p:cNvSpPr>
            <p:nvPr/>
          </p:nvSpPr>
          <p:spPr>
            <a:xfrm>
              <a:off x="3188846" y="2535868"/>
              <a:ext cx="622689" cy="322509"/>
            </a:xfrm>
            <a:prstGeom prst="roundRect">
              <a:avLst>
                <a:gd name="adj" fmla="val 5938"/>
              </a:avLst>
            </a:prstGeom>
            <a:solidFill>
              <a:srgbClr val="15B0E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r>
                <a:rPr lang="zh-CN" altLang="en-US" sz="11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进程</a:t>
              </a:r>
              <a:endParaRPr lang="en-US" sz="11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202965" y="3256720"/>
              <a:ext cx="1351197" cy="1521833"/>
            </a:xfrm>
            <a:prstGeom prst="roundRect">
              <a:avLst>
                <a:gd name="adj" fmla="val 657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3746"/>
              <a:endParaRPr lang="zh-CN" altLang="en-US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31"/>
            <p:cNvSpPr txBox="1"/>
            <p:nvPr/>
          </p:nvSpPr>
          <p:spPr>
            <a:xfrm>
              <a:off x="4383684" y="3024973"/>
              <a:ext cx="47929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defTabSz="914034"/>
              <a:r>
                <a:rPr lang="zh-CN" altLang="en-US" sz="1200" b="1" dirty="0" smtClean="0">
                  <a:solidFill>
                    <a:srgbClr val="C7000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跨</a:t>
              </a:r>
              <a:r>
                <a:rPr lang="en-US" altLang="zh-CN" sz="1200" b="1" dirty="0" smtClean="0">
                  <a:solidFill>
                    <a:srgbClr val="C7000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CPU</a:t>
              </a:r>
              <a:endParaRPr lang="zh-CN" altLang="en-US" sz="1100" b="1" dirty="0">
                <a:solidFill>
                  <a:srgbClr val="C7000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2" name="Rounded Rectangle 49"/>
            <p:cNvSpPr>
              <a:spLocks noChangeAspect="1"/>
            </p:cNvSpPr>
            <p:nvPr/>
          </p:nvSpPr>
          <p:spPr>
            <a:xfrm>
              <a:off x="3936694" y="2535867"/>
              <a:ext cx="622689" cy="322511"/>
            </a:xfrm>
            <a:prstGeom prst="roundRect">
              <a:avLst>
                <a:gd name="adj" fmla="val 5938"/>
              </a:avLst>
            </a:prstGeom>
            <a:solidFill>
              <a:srgbClr val="15B0E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r>
                <a:rPr lang="zh-CN" altLang="en-US" sz="11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进程</a:t>
              </a:r>
              <a:endParaRPr lang="en-US" sz="11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ounded Rectangle 49"/>
            <p:cNvSpPr>
              <a:spLocks noChangeAspect="1"/>
            </p:cNvSpPr>
            <p:nvPr/>
          </p:nvSpPr>
          <p:spPr>
            <a:xfrm>
              <a:off x="4684542" y="2535867"/>
              <a:ext cx="622689" cy="322511"/>
            </a:xfrm>
            <a:prstGeom prst="roundRect">
              <a:avLst>
                <a:gd name="adj" fmla="val 5938"/>
              </a:avLst>
            </a:prstGeom>
            <a:solidFill>
              <a:srgbClr val="15B0E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r>
                <a:rPr lang="zh-CN" altLang="en-US" sz="11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进程</a:t>
              </a:r>
              <a:endParaRPr lang="en-US" sz="11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ounded Rectangle 49"/>
            <p:cNvSpPr>
              <a:spLocks noChangeAspect="1"/>
            </p:cNvSpPr>
            <p:nvPr/>
          </p:nvSpPr>
          <p:spPr>
            <a:xfrm>
              <a:off x="5432391" y="2535867"/>
              <a:ext cx="622689" cy="322511"/>
            </a:xfrm>
            <a:prstGeom prst="roundRect">
              <a:avLst>
                <a:gd name="adj" fmla="val 5938"/>
              </a:avLst>
            </a:prstGeom>
            <a:solidFill>
              <a:srgbClr val="15B0E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43">
                <a:defRPr/>
              </a:pPr>
              <a:r>
                <a:rPr lang="zh-CN" altLang="en-US" sz="11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进程</a:t>
              </a:r>
              <a:endParaRPr lang="en-US" sz="11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下箭头 97"/>
            <p:cNvSpPr/>
            <p:nvPr/>
          </p:nvSpPr>
          <p:spPr>
            <a:xfrm>
              <a:off x="1543421" y="3603633"/>
              <a:ext cx="181260" cy="238165"/>
            </a:xfrm>
            <a:prstGeom prst="downArrow">
              <a:avLst/>
            </a:prstGeom>
            <a:noFill/>
            <a:ln>
              <a:solidFill>
                <a:srgbClr val="C7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文本框 152"/>
            <p:cNvSpPr txBox="1"/>
            <p:nvPr/>
          </p:nvSpPr>
          <p:spPr>
            <a:xfrm>
              <a:off x="1100363" y="3907305"/>
              <a:ext cx="1082319" cy="1065205"/>
            </a:xfrm>
            <a:prstGeom prst="rect">
              <a:avLst/>
            </a:prstGeom>
            <a:noFill/>
          </p:spPr>
          <p:txBody>
            <a:bodyPr wrap="none" lIns="0" rtlCol="0" anchor="ctr" anchorCtr="0">
              <a:noAutofit/>
            </a:bodyPr>
            <a:lstStyle/>
            <a:p>
              <a:pPr marL="182490" indent="-182490" defTabSz="914034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3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寄存器分配</a:t>
              </a:r>
              <a:endParaRPr lang="en-US" altLang="zh-CN" sz="13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490" indent="-182490" defTabSz="914034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3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指令布局</a:t>
              </a:r>
              <a:endParaRPr lang="en-US" altLang="zh-CN" sz="13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490" indent="-182490" defTabSz="914034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3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指令流水</a:t>
              </a:r>
              <a:endParaRPr lang="en-US" altLang="zh-CN" sz="13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490" indent="-182490" defTabSz="914034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3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迭代编译</a:t>
              </a:r>
              <a:endParaRPr lang="zh-CN" altLang="en-US" sz="13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ounded Rectangle 49"/>
            <p:cNvSpPr>
              <a:spLocks noChangeAspect="1"/>
            </p:cNvSpPr>
            <p:nvPr/>
          </p:nvSpPr>
          <p:spPr>
            <a:xfrm>
              <a:off x="3330644" y="3386840"/>
              <a:ext cx="529364" cy="438187"/>
            </a:xfrm>
            <a:prstGeom prst="roundRect">
              <a:avLst>
                <a:gd name="adj" fmla="val 5938"/>
              </a:avLst>
            </a:prstGeom>
            <a:solidFill>
              <a:srgbClr val="84D0A2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3943">
                <a:defRPr/>
              </a:pPr>
              <a:r>
                <a:rPr lang="en-US" altLang="zh-CN" sz="9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Core</a:t>
              </a: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Rounded Rectangle 49"/>
            <p:cNvSpPr>
              <a:spLocks noChangeAspect="1"/>
            </p:cNvSpPr>
            <p:nvPr/>
          </p:nvSpPr>
          <p:spPr>
            <a:xfrm>
              <a:off x="3897119" y="3386840"/>
              <a:ext cx="529364" cy="438187"/>
            </a:xfrm>
            <a:prstGeom prst="roundRect">
              <a:avLst>
                <a:gd name="adj" fmla="val 5938"/>
              </a:avLst>
            </a:prstGeom>
            <a:solidFill>
              <a:srgbClr val="84D0A2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3943">
                <a:defRPr/>
              </a:pPr>
              <a:r>
                <a:rPr lang="en-US" altLang="zh-CN" sz="9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Core</a:t>
              </a: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3267308" y="3326046"/>
              <a:ext cx="1222511" cy="559774"/>
            </a:xfrm>
            <a:prstGeom prst="roundRect">
              <a:avLst>
                <a:gd name="adj" fmla="val 4994"/>
              </a:avLst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3746"/>
              <a:endParaRPr lang="zh-CN" altLang="en-US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6" name="直接连接符 45"/>
            <p:cNvCxnSpPr>
              <a:stCxn id="78" idx="2"/>
              <a:endCxn id="116" idx="0"/>
            </p:cNvCxnSpPr>
            <p:nvPr/>
          </p:nvCxnSpPr>
          <p:spPr>
            <a:xfrm>
              <a:off x="3595326" y="3825027"/>
              <a:ext cx="0" cy="38522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28"/>
            <p:cNvSpPr txBox="1"/>
            <p:nvPr/>
          </p:nvSpPr>
          <p:spPr>
            <a:xfrm>
              <a:off x="3836404" y="3912438"/>
              <a:ext cx="621965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defTabSz="914034"/>
              <a:r>
                <a:rPr lang="zh-CN" altLang="en-US" sz="1200" b="1" dirty="0" smtClean="0">
                  <a:solidFill>
                    <a:srgbClr val="C7000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跨</a:t>
              </a:r>
              <a:r>
                <a:rPr lang="en-US" altLang="zh-CN" sz="1200" b="1" dirty="0" err="1" smtClean="0">
                  <a:solidFill>
                    <a:srgbClr val="C7000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Numa</a:t>
              </a:r>
              <a:endParaRPr lang="zh-CN" altLang="en-US" sz="1200" b="1" dirty="0">
                <a:solidFill>
                  <a:srgbClr val="C7000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6" name="Rounded Rectangle 49"/>
            <p:cNvSpPr>
              <a:spLocks noChangeAspect="1"/>
            </p:cNvSpPr>
            <p:nvPr/>
          </p:nvSpPr>
          <p:spPr>
            <a:xfrm>
              <a:off x="3330644" y="4210247"/>
              <a:ext cx="529364" cy="438187"/>
            </a:xfrm>
            <a:prstGeom prst="roundRect">
              <a:avLst>
                <a:gd name="adj" fmla="val 5938"/>
              </a:avLst>
            </a:prstGeom>
            <a:solidFill>
              <a:srgbClr val="84D0A2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3943">
                <a:defRPr/>
              </a:pPr>
              <a:r>
                <a:rPr lang="en-US" altLang="zh-CN" sz="9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Core</a:t>
              </a: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7" name="Rounded Rectangle 49"/>
            <p:cNvSpPr>
              <a:spLocks noChangeAspect="1"/>
            </p:cNvSpPr>
            <p:nvPr/>
          </p:nvSpPr>
          <p:spPr>
            <a:xfrm>
              <a:off x="3897119" y="4210247"/>
              <a:ext cx="529364" cy="438187"/>
            </a:xfrm>
            <a:prstGeom prst="roundRect">
              <a:avLst>
                <a:gd name="adj" fmla="val 5938"/>
              </a:avLst>
            </a:prstGeom>
            <a:solidFill>
              <a:srgbClr val="84D0A2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3943">
                <a:defRPr/>
              </a:pPr>
              <a:r>
                <a:rPr lang="en-US" altLang="zh-CN" sz="9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Core</a:t>
              </a: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3267308" y="4149453"/>
              <a:ext cx="1222511" cy="559774"/>
            </a:xfrm>
            <a:prstGeom prst="roundRect">
              <a:avLst>
                <a:gd name="adj" fmla="val 4994"/>
              </a:avLst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3746"/>
              <a:endParaRPr lang="zh-CN" altLang="en-US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4692420" y="3256720"/>
              <a:ext cx="1351197" cy="1521833"/>
            </a:xfrm>
            <a:prstGeom prst="roundRect">
              <a:avLst>
                <a:gd name="adj" fmla="val 657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3746"/>
              <a:endParaRPr lang="zh-CN" altLang="en-US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Rounded Rectangle 49"/>
            <p:cNvSpPr>
              <a:spLocks noChangeAspect="1"/>
            </p:cNvSpPr>
            <p:nvPr/>
          </p:nvSpPr>
          <p:spPr>
            <a:xfrm>
              <a:off x="4820099" y="3386840"/>
              <a:ext cx="529364" cy="438187"/>
            </a:xfrm>
            <a:prstGeom prst="roundRect">
              <a:avLst>
                <a:gd name="adj" fmla="val 5938"/>
              </a:avLst>
            </a:prstGeom>
            <a:solidFill>
              <a:srgbClr val="84D0A2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3943">
                <a:defRPr/>
              </a:pPr>
              <a:r>
                <a:rPr lang="en-US" altLang="zh-CN" sz="9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Core</a:t>
              </a: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2" name="Rounded Rectangle 49"/>
            <p:cNvSpPr>
              <a:spLocks noChangeAspect="1"/>
            </p:cNvSpPr>
            <p:nvPr/>
          </p:nvSpPr>
          <p:spPr>
            <a:xfrm>
              <a:off x="5386574" y="3386840"/>
              <a:ext cx="529364" cy="438187"/>
            </a:xfrm>
            <a:prstGeom prst="roundRect">
              <a:avLst>
                <a:gd name="adj" fmla="val 5938"/>
              </a:avLst>
            </a:prstGeom>
            <a:solidFill>
              <a:srgbClr val="84D0A2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3943">
                <a:defRPr/>
              </a:pPr>
              <a:r>
                <a:rPr lang="en-US" altLang="zh-CN" sz="9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Core</a:t>
              </a: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0" name="圆角矩形 129"/>
            <p:cNvSpPr/>
            <p:nvPr/>
          </p:nvSpPr>
          <p:spPr>
            <a:xfrm>
              <a:off x="4756763" y="3326046"/>
              <a:ext cx="1222511" cy="559774"/>
            </a:xfrm>
            <a:prstGeom prst="roundRect">
              <a:avLst>
                <a:gd name="adj" fmla="val 4994"/>
              </a:avLst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3746"/>
              <a:endParaRPr lang="zh-CN" altLang="en-US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2" name="直接连接符 121"/>
            <p:cNvCxnSpPr>
              <a:stCxn id="131" idx="2"/>
              <a:endCxn id="127" idx="0"/>
            </p:cNvCxnSpPr>
            <p:nvPr/>
          </p:nvCxnSpPr>
          <p:spPr>
            <a:xfrm>
              <a:off x="5084781" y="3825027"/>
              <a:ext cx="0" cy="38522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28"/>
            <p:cNvSpPr txBox="1"/>
            <p:nvPr/>
          </p:nvSpPr>
          <p:spPr>
            <a:xfrm>
              <a:off x="5325859" y="3912438"/>
              <a:ext cx="621965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defTabSz="914034"/>
              <a:r>
                <a:rPr lang="zh-CN" altLang="en-US" sz="1200" b="1" dirty="0" smtClean="0">
                  <a:solidFill>
                    <a:srgbClr val="C7000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跨</a:t>
              </a:r>
              <a:r>
                <a:rPr lang="en-US" altLang="zh-CN" sz="1200" b="1" dirty="0" err="1" smtClean="0">
                  <a:solidFill>
                    <a:srgbClr val="C7000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Numa</a:t>
              </a:r>
              <a:endParaRPr lang="zh-CN" altLang="en-US" sz="1200" b="1" dirty="0">
                <a:solidFill>
                  <a:srgbClr val="C7000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7" name="Rounded Rectangle 49"/>
            <p:cNvSpPr>
              <a:spLocks noChangeAspect="1"/>
            </p:cNvSpPr>
            <p:nvPr/>
          </p:nvSpPr>
          <p:spPr>
            <a:xfrm>
              <a:off x="4820099" y="4210247"/>
              <a:ext cx="529364" cy="438187"/>
            </a:xfrm>
            <a:prstGeom prst="roundRect">
              <a:avLst>
                <a:gd name="adj" fmla="val 5938"/>
              </a:avLst>
            </a:prstGeom>
            <a:solidFill>
              <a:srgbClr val="84D0A2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3943">
                <a:defRPr/>
              </a:pPr>
              <a:r>
                <a:rPr lang="en-US" altLang="zh-CN" sz="9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Core</a:t>
              </a: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8" name="Rounded Rectangle 49"/>
            <p:cNvSpPr>
              <a:spLocks noChangeAspect="1"/>
            </p:cNvSpPr>
            <p:nvPr/>
          </p:nvSpPr>
          <p:spPr>
            <a:xfrm>
              <a:off x="5386574" y="4210247"/>
              <a:ext cx="529364" cy="438187"/>
            </a:xfrm>
            <a:prstGeom prst="roundRect">
              <a:avLst>
                <a:gd name="adj" fmla="val 5938"/>
              </a:avLst>
            </a:prstGeom>
            <a:solidFill>
              <a:srgbClr val="84D0A2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3943">
                <a:defRPr/>
              </a:pPr>
              <a:r>
                <a:rPr lang="en-US" altLang="zh-CN" sz="900" b="1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Core</a:t>
              </a: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6" name="圆角矩形 125"/>
            <p:cNvSpPr/>
            <p:nvPr/>
          </p:nvSpPr>
          <p:spPr>
            <a:xfrm>
              <a:off x="4756763" y="4149453"/>
              <a:ext cx="1222511" cy="559774"/>
            </a:xfrm>
            <a:prstGeom prst="roundRect">
              <a:avLst>
                <a:gd name="adj" fmla="val 4994"/>
              </a:avLst>
            </a:prstGeom>
            <a:noFill/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3746"/>
              <a:endParaRPr lang="zh-CN" altLang="en-US" sz="10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0" name="肘形连接符 49"/>
            <p:cNvCxnSpPr/>
            <p:nvPr/>
          </p:nvCxnSpPr>
          <p:spPr>
            <a:xfrm rot="16200000" flipH="1">
              <a:off x="4623332" y="2585511"/>
              <a:ext cx="3" cy="1489370"/>
            </a:xfrm>
            <a:prstGeom prst="bentConnector3">
              <a:avLst>
                <a:gd name="adj1" fmla="val -11430000000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9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矩形 123"/>
          <p:cNvSpPr/>
          <p:nvPr/>
        </p:nvSpPr>
        <p:spPr bwMode="auto">
          <a:xfrm>
            <a:off x="6527786" y="1268413"/>
            <a:ext cx="5113352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125" name="矩形 124"/>
          <p:cNvSpPr/>
          <p:nvPr/>
        </p:nvSpPr>
        <p:spPr bwMode="auto">
          <a:xfrm>
            <a:off x="550862" y="1268413"/>
            <a:ext cx="5716587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+mj-lt"/>
                <a:ea typeface="+mn-ea"/>
              </a:rPr>
              <a:t>编译器</a:t>
            </a:r>
            <a:r>
              <a:rPr lang="zh-CN" altLang="en-US" sz="2800" dirty="0" smtClean="0">
                <a:latin typeface="+mj-lt"/>
                <a:ea typeface="+mn-ea"/>
              </a:rPr>
              <a:t>：基于鲲鹏芯片微架构，</a:t>
            </a:r>
            <a:r>
              <a:rPr lang="zh-CN" altLang="en-US" sz="2800" dirty="0">
                <a:latin typeface="+mj-lt"/>
                <a:ea typeface="+mn-ea"/>
              </a:rPr>
              <a:t>构建鲲鹏极致性能和完善生态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88652" y="2229343"/>
            <a:ext cx="5041006" cy="3118450"/>
            <a:chOff x="888652" y="2229343"/>
            <a:chExt cx="5041006" cy="3118450"/>
          </a:xfrm>
        </p:grpSpPr>
        <p:sp>
          <p:nvSpPr>
            <p:cNvPr id="68" name="圆角矩形 34"/>
            <p:cNvSpPr>
              <a:spLocks noChangeArrowheads="1"/>
            </p:cNvSpPr>
            <p:nvPr/>
          </p:nvSpPr>
          <p:spPr bwMode="auto">
            <a:xfrm>
              <a:off x="1022598" y="3387218"/>
              <a:ext cx="823576" cy="396352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</a:pPr>
              <a:r>
                <a:rPr lang="en-US" altLang="zh-CN" kern="0" dirty="0" err="1">
                  <a:solidFill>
                    <a:schemeClr val="bg1"/>
                  </a:solidFill>
                  <a:latin typeface="微软雅黑"/>
                  <a:ea typeface="微软雅黑"/>
                </a:rPr>
                <a:t>SoftFDO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/>
                  <a:ea typeface="微软雅黑"/>
                </a:rPr>
                <a:t>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9" name="圆角矩形 34"/>
            <p:cNvSpPr>
              <a:spLocks noChangeArrowheads="1"/>
            </p:cNvSpPr>
            <p:nvPr/>
          </p:nvSpPr>
          <p:spPr bwMode="auto">
            <a:xfrm>
              <a:off x="1012130" y="4475792"/>
              <a:ext cx="3563969" cy="636099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3175">
              <a:noFill/>
            </a:ln>
            <a:effectLst/>
          </p:spPr>
          <p:txBody>
            <a:bodyPr lIns="0" tIns="0" rIns="0" bIns="0" anchor="ctr"/>
            <a:lstStyle/>
            <a:p>
              <a:pPr algn="ctr" defTabSz="1005310" eaLnBrk="0" hangingPunct="0">
                <a:buClr>
                  <a:srgbClr val="CC9900"/>
                </a:buCl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芯片使能：指令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/>
                  <a:ea typeface="微软雅黑"/>
                </a:rPr>
                <a:t>流水优化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0" name="圆角矩形 34"/>
            <p:cNvSpPr>
              <a:spLocks noChangeArrowheads="1"/>
            </p:cNvSpPr>
            <p:nvPr/>
          </p:nvSpPr>
          <p:spPr bwMode="auto">
            <a:xfrm>
              <a:off x="1021302" y="3932245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</a:pPr>
              <a:r>
                <a:rPr lang="zh-CN" altLang="en-US" kern="0" dirty="0">
                  <a:solidFill>
                    <a:schemeClr val="bg1"/>
                  </a:solidFill>
                  <a:latin typeface="微软雅黑"/>
                  <a:ea typeface="微软雅黑"/>
                </a:rPr>
                <a:t>迭代编译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1" name="圆角矩形 34"/>
            <p:cNvSpPr>
              <a:spLocks noChangeArrowheads="1"/>
            </p:cNvSpPr>
            <p:nvPr/>
          </p:nvSpPr>
          <p:spPr bwMode="auto">
            <a:xfrm>
              <a:off x="2832248" y="3387219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/>
                  <a:ea typeface="微软雅黑"/>
                </a:rPr>
                <a:t>并行优化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3" name="圆角矩形 34"/>
            <p:cNvSpPr>
              <a:spLocks noChangeArrowheads="1"/>
            </p:cNvSpPr>
            <p:nvPr/>
          </p:nvSpPr>
          <p:spPr bwMode="auto">
            <a:xfrm>
              <a:off x="3738501" y="2849859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/>
                  <a:ea typeface="微软雅黑"/>
                </a:rPr>
                <a:t>除法优化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6" name="圆角矩形 34"/>
            <p:cNvSpPr>
              <a:spLocks noChangeArrowheads="1"/>
            </p:cNvSpPr>
            <p:nvPr/>
          </p:nvSpPr>
          <p:spPr bwMode="auto">
            <a:xfrm>
              <a:off x="2832248" y="3932245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/>
                  <a:ea typeface="微软雅黑"/>
                </a:rPr>
                <a:t>自动矢量化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2" name="圆角矩形 34"/>
            <p:cNvSpPr>
              <a:spLocks noChangeArrowheads="1"/>
            </p:cNvSpPr>
            <p:nvPr/>
          </p:nvSpPr>
          <p:spPr bwMode="auto">
            <a:xfrm>
              <a:off x="1925994" y="2849859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/>
                  <a:ea typeface="微软雅黑"/>
                </a:rPr>
                <a:t>内存布局优化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3" name="圆角矩形 34"/>
            <p:cNvSpPr>
              <a:spLocks noChangeArrowheads="1"/>
            </p:cNvSpPr>
            <p:nvPr/>
          </p:nvSpPr>
          <p:spPr bwMode="auto">
            <a:xfrm>
              <a:off x="1925994" y="3387219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函数拆分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4" name="圆角矩形 34"/>
            <p:cNvSpPr>
              <a:spLocks noChangeArrowheads="1"/>
            </p:cNvSpPr>
            <p:nvPr/>
          </p:nvSpPr>
          <p:spPr bwMode="auto">
            <a:xfrm>
              <a:off x="2832248" y="2849859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/>
                  <a:ea typeface="微软雅黑"/>
                </a:rPr>
                <a:t>循环优化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4" name="圆角矩形 34"/>
            <p:cNvSpPr>
              <a:spLocks noChangeArrowheads="1"/>
            </p:cNvSpPr>
            <p:nvPr/>
          </p:nvSpPr>
          <p:spPr bwMode="auto">
            <a:xfrm>
              <a:off x="1925994" y="3932245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冷热指令排布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5" name="圆角矩形 34"/>
            <p:cNvSpPr>
              <a:spLocks noChangeArrowheads="1"/>
            </p:cNvSpPr>
            <p:nvPr/>
          </p:nvSpPr>
          <p:spPr bwMode="auto">
            <a:xfrm>
              <a:off x="3738501" y="3387219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牛顿迭代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6" name="圆角矩形 34"/>
            <p:cNvSpPr>
              <a:spLocks noChangeArrowheads="1"/>
            </p:cNvSpPr>
            <p:nvPr/>
          </p:nvSpPr>
          <p:spPr bwMode="auto">
            <a:xfrm>
              <a:off x="3738501" y="3932245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乘法替代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7" name="圆角矩形 34"/>
            <p:cNvSpPr>
              <a:spLocks noChangeArrowheads="1"/>
            </p:cNvSpPr>
            <p:nvPr/>
          </p:nvSpPr>
          <p:spPr bwMode="auto">
            <a:xfrm>
              <a:off x="4884396" y="2852689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84D0A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序列化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8" name="圆角矩形 34"/>
            <p:cNvSpPr>
              <a:spLocks noChangeArrowheads="1"/>
            </p:cNvSpPr>
            <p:nvPr/>
          </p:nvSpPr>
          <p:spPr bwMode="auto">
            <a:xfrm>
              <a:off x="4885332" y="3318402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84D0A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en-US" altLang="zh-CN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JVM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循环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9" name="圆角矩形 34"/>
            <p:cNvSpPr>
              <a:spLocks noChangeArrowheads="1"/>
            </p:cNvSpPr>
            <p:nvPr/>
          </p:nvSpPr>
          <p:spPr bwMode="auto">
            <a:xfrm>
              <a:off x="4891880" y="3784115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84D0A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en-US" altLang="zh-CN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JIT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0" name="圆角矩形 34"/>
            <p:cNvSpPr>
              <a:spLocks noChangeArrowheads="1"/>
            </p:cNvSpPr>
            <p:nvPr/>
          </p:nvSpPr>
          <p:spPr bwMode="auto">
            <a:xfrm>
              <a:off x="4890945" y="4249828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84D0A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en-US" altLang="zh-CN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GC</a:t>
              </a: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1" name="圆角矩形 34"/>
            <p:cNvSpPr>
              <a:spLocks noChangeArrowheads="1"/>
            </p:cNvSpPr>
            <p:nvPr/>
          </p:nvSpPr>
          <p:spPr bwMode="auto">
            <a:xfrm>
              <a:off x="4891880" y="4715540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84D0A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向量化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2" name="圆角矩形 34"/>
            <p:cNvSpPr>
              <a:spLocks noChangeArrowheads="1"/>
            </p:cNvSpPr>
            <p:nvPr/>
          </p:nvSpPr>
          <p:spPr bwMode="auto">
            <a:xfrm>
              <a:off x="1019740" y="2843554"/>
              <a:ext cx="825438" cy="396351"/>
            </a:xfrm>
            <a:prstGeom prst="roundRect">
              <a:avLst>
                <a:gd name="adj" fmla="val 6546"/>
              </a:avLst>
            </a:prstGeom>
            <a:solidFill>
              <a:srgbClr val="15B0E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0" tIns="0" rIns="0" bIns="0" anchor="ctr" anchorCtr="0">
              <a:noAutofit/>
            </a:bodyPr>
            <a:lstStyle/>
            <a:p>
              <a:pPr algn="ctr" defTabSz="1027697" eaLnBrk="0" hangingPunct="0">
                <a:buClr>
                  <a:srgbClr val="CC9900"/>
                </a:buClr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指令布局优化</a:t>
              </a:r>
              <a:endParaRPr lang="en-US" altLang="zh-CN" kern="0" dirty="0">
                <a:solidFill>
                  <a:schemeClr val="bg1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888652" y="2229343"/>
              <a:ext cx="3771634" cy="31184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01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FrutigerNext LT Regular" pitchFamily="34" charset="0"/>
                <a:ea typeface="ＭＳ Ｐゴシック" pitchFamily="34" charset="-128"/>
              </a:endParaRPr>
            </a:p>
          </p:txBody>
        </p:sp>
        <p:sp>
          <p:nvSpPr>
            <p:cNvPr id="114" name="文本框 219"/>
            <p:cNvSpPr txBox="1"/>
            <p:nvPr/>
          </p:nvSpPr>
          <p:spPr>
            <a:xfrm>
              <a:off x="1330181" y="2375500"/>
              <a:ext cx="2927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编译器性能优化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文本框 220"/>
            <p:cNvSpPr txBox="1"/>
            <p:nvPr/>
          </p:nvSpPr>
          <p:spPr>
            <a:xfrm>
              <a:off x="4708231" y="2375500"/>
              <a:ext cx="1183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JDK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矩形 119"/>
            <p:cNvSpPr/>
            <p:nvPr/>
          </p:nvSpPr>
          <p:spPr bwMode="auto">
            <a:xfrm>
              <a:off x="4660287" y="2229343"/>
              <a:ext cx="1269371" cy="31184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" tIns="39600" rIns="79200" bIns="396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01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FrutigerNext LT Regular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21" name="文本框 222"/>
          <p:cNvSpPr txBox="1"/>
          <p:nvPr/>
        </p:nvSpPr>
        <p:spPr>
          <a:xfrm>
            <a:off x="7057421" y="1639262"/>
            <a:ext cx="4054083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zh-CN" altLang="en-US" sz="16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编译器性能优化：</a:t>
            </a:r>
            <a:endParaRPr lang="en-US" altLang="zh-CN" sz="1600" b="1" dirty="0" smtClean="0">
              <a:solidFill>
                <a:srgbClr val="C7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指令布局优化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：拆分函数代码，按照冷热指令重新排布，提升指令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Cache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命中率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内存布局优化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：按照内存数据访问频度，组合热数据区域，提升数据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Cache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命中率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循环优化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：分析循环迭代间数据访存依赖关系，对无依赖的循环并行到多核执行，无依赖的数据自动矢量化计算，加速程序运行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n-US" altLang="zh-CN" sz="16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r>
              <a:rPr lang="zh-CN" altLang="en-US" sz="1600" b="1" dirty="0" smtClean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性能优化：</a:t>
            </a:r>
            <a:endParaRPr lang="en-US" altLang="zh-CN" sz="1600" b="1" dirty="0">
              <a:solidFill>
                <a:srgbClr val="C7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JIT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编译优化、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内存回收管理优化提升内存管理性能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JVM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向量化、序列化技术，提升程序执行性能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5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 bwMode="auto">
          <a:xfrm>
            <a:off x="550862" y="1268413"/>
            <a:ext cx="11090276" cy="50403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60296" y="519063"/>
            <a:ext cx="10380842" cy="430887"/>
          </a:xfrm>
        </p:spPr>
        <p:txBody>
          <a:bodyPr wrap="square" lIns="0" tIns="0" rIns="0" bIns="0">
            <a:spAutoFit/>
          </a:bodyPr>
          <a:lstStyle/>
          <a:p>
            <a:r>
              <a:rPr lang="en-US" altLang="zh-CN" sz="2800" dirty="0">
                <a:latin typeface="+mj-lt"/>
                <a:ea typeface="+mn-ea"/>
              </a:rPr>
              <a:t>NUMA</a:t>
            </a:r>
            <a:r>
              <a:rPr lang="zh-CN" altLang="en-US" sz="2800" dirty="0">
                <a:latin typeface="+mj-lt"/>
                <a:ea typeface="+mn-ea"/>
              </a:rPr>
              <a:t>是</a:t>
            </a:r>
            <a:r>
              <a:rPr lang="en-US" altLang="zh-CN" sz="2800" dirty="0">
                <a:latin typeface="+mj-lt"/>
                <a:ea typeface="+mn-ea"/>
              </a:rPr>
              <a:t>CPU</a:t>
            </a:r>
            <a:r>
              <a:rPr lang="zh-CN" altLang="en-US" sz="2800" dirty="0">
                <a:latin typeface="+mj-lt"/>
                <a:ea typeface="+mn-ea"/>
              </a:rPr>
              <a:t>发展的一种必然趋势</a:t>
            </a:r>
          </a:p>
        </p:txBody>
      </p:sp>
      <p:sp>
        <p:nvSpPr>
          <p:cNvPr id="72" name="椭圆 71"/>
          <p:cNvSpPr/>
          <p:nvPr/>
        </p:nvSpPr>
        <p:spPr>
          <a:xfrm>
            <a:off x="-1140804" y="1568273"/>
            <a:ext cx="287933" cy="287933"/>
          </a:xfrm>
          <a:prstGeom prst="ellipse">
            <a:avLst/>
          </a:prstGeom>
          <a:solidFill>
            <a:srgbClr val="F7A6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-1140804" y="2113440"/>
            <a:ext cx="287933" cy="287933"/>
          </a:xfrm>
          <a:prstGeom prst="ellipse">
            <a:avLst/>
          </a:prstGeom>
          <a:solidFill>
            <a:srgbClr val="15B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-1140804" y="2658608"/>
            <a:ext cx="287933" cy="287933"/>
          </a:xfrm>
          <a:prstGeom prst="ellipse">
            <a:avLst/>
          </a:prstGeom>
          <a:solidFill>
            <a:srgbClr val="84D0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-672752" y="1568273"/>
            <a:ext cx="287933" cy="287933"/>
          </a:xfrm>
          <a:prstGeom prst="ellipse">
            <a:avLst/>
          </a:prstGeom>
          <a:solidFill>
            <a:srgbClr val="FFD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-672752" y="2043768"/>
            <a:ext cx="287933" cy="287933"/>
          </a:xfrm>
          <a:prstGeom prst="ellipse">
            <a:avLst/>
          </a:prstGeom>
          <a:solidFill>
            <a:srgbClr val="59C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-672752" y="2588936"/>
            <a:ext cx="287933" cy="287933"/>
          </a:xfrm>
          <a:prstGeom prst="ellipse">
            <a:avLst/>
          </a:prstGeom>
          <a:solidFill>
            <a:srgbClr val="F66F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3689"/>
            <a:endParaRPr lang="zh-CN" altLang="en-US" sz="12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7608168" y="5153"/>
            <a:ext cx="4572508" cy="360040"/>
            <a:chOff x="1235460" y="2420888"/>
            <a:chExt cx="5220580" cy="360040"/>
          </a:xfrm>
        </p:grpSpPr>
        <p:sp>
          <p:nvSpPr>
            <p:cNvPr id="134" name="矩形 133"/>
            <p:cNvSpPr/>
            <p:nvPr/>
          </p:nvSpPr>
          <p:spPr bwMode="auto">
            <a:xfrm>
              <a:off x="1235460" y="2420888"/>
              <a:ext cx="1296144" cy="360040"/>
            </a:xfrm>
            <a:prstGeom prst="rect">
              <a:avLst/>
            </a:prstGeom>
            <a:solidFill>
              <a:srgbClr val="C7000B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CPU/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内存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539605" y="2420888"/>
              <a:ext cx="1158270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磁盘</a:t>
              </a: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3705876" y="2420888"/>
              <a:ext cx="1446018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 smtClean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网卡</a:t>
              </a:r>
              <a:endParaRPr lang="zh-CN" altLang="en-US" sz="1100" b="1" dirty="0">
                <a:solidFill>
                  <a:srgbClr val="C7000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159896" y="2420888"/>
              <a:ext cx="1296144" cy="36004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100" b="1" dirty="0">
                  <a:solidFill>
                    <a:srgbClr val="C7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应用</a:t>
              </a:r>
              <a:endParaRPr lang="zh-CN" altLang="en-US" sz="1100" dirty="0">
                <a:solidFill>
                  <a:srgbClr val="C7000B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96285" y="2012750"/>
            <a:ext cx="9799430" cy="3415758"/>
            <a:chOff x="1196285" y="1502500"/>
            <a:chExt cx="9799430" cy="3415758"/>
          </a:xfrm>
        </p:grpSpPr>
        <p:sp>
          <p:nvSpPr>
            <p:cNvPr id="40" name="这里是副标题，可以控制在一行到两行左右，不用可以删掉">
              <a:extLst>
                <a:ext uri="{FF2B5EF4-FFF2-40B4-BE49-F238E27FC236}">
                  <a16:creationId xmlns:a16="http://schemas.microsoft.com/office/drawing/2014/main" xmlns="" id="{16CD9821-56BD-F84C-BA2A-8610AAEA5A17}"/>
                </a:ext>
              </a:extLst>
            </p:cNvPr>
            <p:cNvSpPr txBox="1">
              <a:spLocks/>
            </p:cNvSpPr>
            <p:nvPr/>
          </p:nvSpPr>
          <p:spPr>
            <a:xfrm>
              <a:off x="1196285" y="1502500"/>
              <a:ext cx="9799430" cy="73840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96950" indent="-296950" algn="l" defTabSz="1187798" rtl="0" eaLnBrk="1" latinLnBrk="0" hangingPunct="1">
                <a:lnSpc>
                  <a:spcPct val="90000"/>
                </a:lnSpc>
                <a:spcBef>
                  <a:spcPts val="1299"/>
                </a:spcBef>
                <a:buFont typeface="Arial" panose="020B0604020202020204" pitchFamily="34" charset="0"/>
                <a:buChar char="•"/>
                <a:defRPr sz="36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90849" indent="-296950" algn="l" defTabSz="1187798" rtl="0" eaLnBrk="1" latinLnBrk="0" hangingPunct="1">
                <a:lnSpc>
                  <a:spcPct val="90000"/>
                </a:lnSpc>
                <a:spcBef>
                  <a:spcPts val="65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84748" indent="-296950" algn="l" defTabSz="1187798" rtl="0" eaLnBrk="1" latinLnBrk="0" hangingPunct="1">
                <a:lnSpc>
                  <a:spcPct val="90000"/>
                </a:lnSpc>
                <a:spcBef>
                  <a:spcPts val="650"/>
                </a:spcBef>
                <a:buFont typeface="Arial" panose="020B0604020202020204" pitchFamily="34" charset="0"/>
                <a:buChar char="•"/>
                <a:defRPr sz="2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78648" indent="-296950" algn="l" defTabSz="1187798" rtl="0" eaLnBrk="1" latinLnBrk="0" hangingPunct="1">
                <a:lnSpc>
                  <a:spcPct val="90000"/>
                </a:lnSpc>
                <a:spcBef>
                  <a:spcPts val="650"/>
                </a:spcBef>
                <a:buFont typeface="Arial" panose="020B0604020202020204" pitchFamily="34" charset="0"/>
                <a:buChar char="•"/>
                <a:defRPr sz="23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72547" indent="-296950" algn="l" defTabSz="1187798" rtl="0" eaLnBrk="1" latinLnBrk="0" hangingPunct="1">
                <a:lnSpc>
                  <a:spcPct val="90000"/>
                </a:lnSpc>
                <a:spcBef>
                  <a:spcPts val="650"/>
                </a:spcBef>
                <a:buFont typeface="Arial" panose="020B0604020202020204" pitchFamily="34" charset="0"/>
                <a:buChar char="•"/>
                <a:defRPr sz="23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266447" indent="-296950" algn="l" defTabSz="1187798" rtl="0" eaLnBrk="1" latinLnBrk="0" hangingPunct="1">
                <a:lnSpc>
                  <a:spcPct val="90000"/>
                </a:lnSpc>
                <a:spcBef>
                  <a:spcPts val="650"/>
                </a:spcBef>
                <a:buFont typeface="Arial" panose="020B0604020202020204" pitchFamily="34" charset="0"/>
                <a:buChar char="•"/>
                <a:defRPr sz="23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860346" indent="-296950" algn="l" defTabSz="1187798" rtl="0" eaLnBrk="1" latinLnBrk="0" hangingPunct="1">
                <a:lnSpc>
                  <a:spcPct val="90000"/>
                </a:lnSpc>
                <a:spcBef>
                  <a:spcPts val="650"/>
                </a:spcBef>
                <a:buFont typeface="Arial" panose="020B0604020202020204" pitchFamily="34" charset="0"/>
                <a:buChar char="•"/>
                <a:defRPr sz="23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454245" indent="-296950" algn="l" defTabSz="1187798" rtl="0" eaLnBrk="1" latinLnBrk="0" hangingPunct="1">
                <a:lnSpc>
                  <a:spcPct val="90000"/>
                </a:lnSpc>
                <a:spcBef>
                  <a:spcPts val="650"/>
                </a:spcBef>
                <a:buFont typeface="Arial" panose="020B0604020202020204" pitchFamily="34" charset="0"/>
                <a:buChar char="•"/>
                <a:defRPr sz="23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048144" indent="-296950" algn="l" defTabSz="1187798" rtl="0" eaLnBrk="1" latinLnBrk="0" hangingPunct="1">
                <a:lnSpc>
                  <a:spcPct val="90000"/>
                </a:lnSpc>
                <a:spcBef>
                  <a:spcPts val="650"/>
                </a:spcBef>
                <a:buFont typeface="Arial" panose="020B0604020202020204" pitchFamily="34" charset="0"/>
                <a:buChar char="•"/>
                <a:defRPr sz="23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999" dirty="0">
                  <a:solidFill>
                    <a:srgbClr val="151515"/>
                  </a:solidFill>
                  <a:latin typeface="+mj-lt"/>
                  <a:ea typeface="Microsoft YaHei" panose="020B0503020204020204" pitchFamily="34" charset="-122"/>
                </a:rPr>
                <a:t>在</a:t>
              </a:r>
              <a:r>
                <a:rPr lang="en-US" altLang="zh-CN" sz="1999" dirty="0">
                  <a:solidFill>
                    <a:srgbClr val="151515"/>
                  </a:solidFill>
                  <a:latin typeface="+mj-lt"/>
                  <a:ea typeface="Microsoft YaHei" panose="020B0503020204020204" pitchFamily="34" charset="-122"/>
                </a:rPr>
                <a:t>SMP</a:t>
              </a:r>
              <a:r>
                <a:rPr lang="zh-CN" altLang="en-US" sz="1999" dirty="0">
                  <a:solidFill>
                    <a:srgbClr val="151515"/>
                  </a:solidFill>
                  <a:latin typeface="+mj-lt"/>
                  <a:ea typeface="Microsoft YaHei" panose="020B0503020204020204" pitchFamily="34" charset="-122"/>
                </a:rPr>
                <a:t>系统中，核数的扩展受到内存总线的限制。非统一内存访问架构（</a:t>
              </a:r>
              <a:r>
                <a:rPr lang="en-US" altLang="zh-CN" sz="1999" dirty="0">
                  <a:solidFill>
                    <a:srgbClr val="151515"/>
                  </a:solidFill>
                  <a:latin typeface="+mj-lt"/>
                  <a:ea typeface="Microsoft YaHei" panose="020B0503020204020204" pitchFamily="34" charset="-122"/>
                </a:rPr>
                <a:t>Non-uniform memory access</a:t>
              </a:r>
              <a:r>
                <a:rPr lang="zh-CN" altLang="en-US" sz="1999" dirty="0">
                  <a:solidFill>
                    <a:srgbClr val="151515"/>
                  </a:solidFill>
                  <a:latin typeface="+mj-lt"/>
                  <a:ea typeface="Microsoft YaHei" panose="020B0503020204020204" pitchFamily="34" charset="-122"/>
                </a:rPr>
                <a:t>）很好的解决了这一问题。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196285" y="2711948"/>
              <a:ext cx="9799430" cy="2206310"/>
              <a:chOff x="740502" y="2876870"/>
              <a:chExt cx="10418323" cy="2345652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0502" y="2876870"/>
                <a:ext cx="4525010" cy="2345652"/>
              </a:xfrm>
              <a:prstGeom prst="rect">
                <a:avLst/>
              </a:prstGeom>
            </p:spPr>
          </p:pic>
          <p:sp>
            <p:nvSpPr>
              <p:cNvPr id="42" name="右箭头 41"/>
              <p:cNvSpPr/>
              <p:nvPr/>
            </p:nvSpPr>
            <p:spPr>
              <a:xfrm>
                <a:off x="5460823" y="3752827"/>
                <a:ext cx="671861" cy="593738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27996" y="2965342"/>
                <a:ext cx="4830829" cy="2168708"/>
              </a:xfrm>
              <a:prstGeom prst="rect">
                <a:avLst/>
              </a:prstGeom>
            </p:spPr>
          </p:pic>
        </p:grpSp>
        <p:sp>
          <p:nvSpPr>
            <p:cNvPr id="44" name="圆角矩形 43"/>
            <p:cNvSpPr/>
            <p:nvPr/>
          </p:nvSpPr>
          <p:spPr>
            <a:xfrm>
              <a:off x="2699185" y="3796459"/>
              <a:ext cx="1197711" cy="577843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人才生态发展部-母版">
  <a:themeElements>
    <a:clrScheme name="default 6">
      <a:dk1>
        <a:srgbClr val="000000"/>
      </a:dk1>
      <a:lt1>
        <a:srgbClr val="FFFFFF"/>
      </a:lt1>
      <a:dk2>
        <a:srgbClr val="990000"/>
      </a:dk2>
      <a:lt2>
        <a:srgbClr val="CCCCCC"/>
      </a:lt2>
      <a:accent1>
        <a:srgbClr val="CCFF99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8AB9B9"/>
      </a:accent6>
      <a:hlink>
        <a:srgbClr val="0099CC"/>
      </a:hlink>
      <a:folHlink>
        <a:srgbClr val="006699"/>
      </a:folHlink>
    </a:clrScheme>
    <a:fontScheme name="V3.0胶片模板字体">
      <a:majorFont>
        <a:latin typeface="微软雅黑"/>
        <a:ea typeface="黑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pitchFamily="2" charset="-122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87802" tIns="43901" rIns="87802" bIns="43901" numCol="1" anchor="ctr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99CC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8A0000"/>
        </a:accent6>
        <a:hlink>
          <a:srgbClr val="0099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0000"/>
        </a:accent6>
        <a:hlink>
          <a:srgbClr val="66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CC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0000"/>
        </a:accent6>
        <a:hlink>
          <a:srgbClr val="FF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99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0000"/>
        </a:accent6>
        <a:hlink>
          <a:srgbClr val="99660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CCFF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人才生态发展部-母版">
  <a:themeElements>
    <a:clrScheme name="default 6">
      <a:dk1>
        <a:srgbClr val="000000"/>
      </a:dk1>
      <a:lt1>
        <a:srgbClr val="FFFFFF"/>
      </a:lt1>
      <a:dk2>
        <a:srgbClr val="990000"/>
      </a:dk2>
      <a:lt2>
        <a:srgbClr val="CCCCCC"/>
      </a:lt2>
      <a:accent1>
        <a:srgbClr val="CCFF99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8AB9B9"/>
      </a:accent6>
      <a:hlink>
        <a:srgbClr val="0099CC"/>
      </a:hlink>
      <a:folHlink>
        <a:srgbClr val="006699"/>
      </a:folHlink>
    </a:clrScheme>
    <a:fontScheme name="V3.0胶片模板字体">
      <a:majorFont>
        <a:latin typeface="微软雅黑"/>
        <a:ea typeface="黑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pitchFamily="2" charset="-122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87802" tIns="43901" rIns="87802" bIns="43901" numCol="1" anchor="ctr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99CC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8A0000"/>
        </a:accent6>
        <a:hlink>
          <a:srgbClr val="0099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0000"/>
        </a:accent6>
        <a:hlink>
          <a:srgbClr val="66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CC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0000"/>
        </a:accent6>
        <a:hlink>
          <a:srgbClr val="FF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99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0000"/>
        </a:accent6>
        <a:hlink>
          <a:srgbClr val="99660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CCFF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9">
    <a:dk1>
      <a:srgbClr val="1D1D1A"/>
    </a:dk1>
    <a:lt1>
      <a:srgbClr val="666666"/>
    </a:lt1>
    <a:dk2>
      <a:srgbClr val="FFFFFF"/>
    </a:dk2>
    <a:lt2>
      <a:srgbClr val="EBEBEB"/>
    </a:lt2>
    <a:accent1>
      <a:srgbClr val="C7000A"/>
    </a:accent1>
    <a:accent2>
      <a:srgbClr val="E9002F"/>
    </a:accent2>
    <a:accent3>
      <a:srgbClr val="F4A100"/>
    </a:accent3>
    <a:accent4>
      <a:srgbClr val="FFFF00"/>
    </a:accent4>
    <a:accent5>
      <a:srgbClr val="232323"/>
    </a:accent5>
    <a:accent6>
      <a:srgbClr val="666666"/>
    </a:accent6>
    <a:hlink>
      <a:srgbClr val="919191"/>
    </a:hlink>
    <a:folHlink>
      <a:srgbClr val="C4C4C4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26774B8D87F4D92D9D1F6859ED44E" ma:contentTypeVersion="0" ma:contentTypeDescription="Create a new document." ma:contentTypeScope="" ma:versionID="2405c1ce63a3409bcef189279c704b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23E6701-3943-4A44-84F3-F772B50888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CCA2B5-3FE3-400B-9EC4-E12D18607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AE3093B-232B-4C15-AB25-7F1FBE134870}">
  <ds:schemaRefs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94937</TotalTime>
  <Words>2111</Words>
  <Application>Microsoft Office PowerPoint</Application>
  <PresentationFormat>宽屏</PresentationFormat>
  <Paragraphs>596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FrutigerNext LT Light</vt:lpstr>
      <vt:lpstr>FZLanTingHeiS-R-GB</vt:lpstr>
      <vt:lpstr>Helvetica Neue</vt:lpstr>
      <vt:lpstr>Helvetica Neue Medium</vt:lpstr>
      <vt:lpstr>Huawei Sans</vt:lpstr>
      <vt:lpstr>ＭＳ Ｐゴシック</vt:lpstr>
      <vt:lpstr>PingFang SC Semibold</vt:lpstr>
      <vt:lpstr>PingFang-SC-Medium</vt:lpstr>
      <vt:lpstr>等线</vt:lpstr>
      <vt:lpstr>黑体</vt:lpstr>
      <vt:lpstr>华文细黑</vt:lpstr>
      <vt:lpstr>宋体</vt:lpstr>
      <vt:lpstr>微软雅黑</vt:lpstr>
      <vt:lpstr>微软雅黑</vt:lpstr>
      <vt:lpstr>Arial</vt:lpstr>
      <vt:lpstr>Calibri</vt:lpstr>
      <vt:lpstr>FrutigerNext LT Medium</vt:lpstr>
      <vt:lpstr>FrutigerNext LT Regular</vt:lpstr>
      <vt:lpstr>Wingdings</vt:lpstr>
      <vt:lpstr>人才生态发展部-母版</vt:lpstr>
      <vt:lpstr>1_人才生态发展部-母版</vt:lpstr>
      <vt:lpstr>鲲鹏软件性能调优</vt:lpstr>
      <vt:lpstr>PowerPoint 演示文稿</vt:lpstr>
      <vt:lpstr>PowerPoint 演示文稿</vt:lpstr>
      <vt:lpstr>PowerPoint 演示文稿</vt:lpstr>
      <vt:lpstr>软硬协同带来万倍代码性能提升</vt:lpstr>
      <vt:lpstr>从冯诺依曼架构看性能调优方向</vt:lpstr>
      <vt:lpstr>基于鲲鹏处理器的软加速和硬加速</vt:lpstr>
      <vt:lpstr>编译器：基于鲲鹏芯片微架构，构建鲲鹏极致性能和完善生态</vt:lpstr>
      <vt:lpstr>NUMA是CPU发展的一种必然趋势</vt:lpstr>
      <vt:lpstr>发挥NUMA性能，需要克服内存访问速度不均匀的挑战</vt:lpstr>
      <vt:lpstr>NUMA-Aware亲和性资源规划，让内存访问最短路径</vt:lpstr>
      <vt:lpstr>Nginx绑核优化举例</vt:lpstr>
      <vt:lpstr>基于鲲鹏技术优势构建加速库，实现软硬加速互补</vt:lpstr>
      <vt:lpstr>软硬加速库相结合，构筑鲲鹏高性能软件栈</vt:lpstr>
      <vt:lpstr>调用鲲鹏RSA加密加速引擎，提升Web应用Https性能</vt:lpstr>
      <vt:lpstr>文件系统决定了磁盘加载到内存过程的快慢</vt:lpstr>
      <vt:lpstr>磁盘预取可以充分利用磁盘带宽</vt:lpstr>
      <vt:lpstr>网卡中断产生频率会影响应用的吞吐和延迟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c37402</dc:creator>
  <cp:lastModifiedBy>Zhangyongzheng (Meegar)</cp:lastModifiedBy>
  <cp:revision>2978</cp:revision>
  <dcterms:created xsi:type="dcterms:W3CDTF">2003-08-21T06:48:56Z</dcterms:created>
  <dcterms:modified xsi:type="dcterms:W3CDTF">2020-05-25T03:52:22Z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(11)3UhSoOyFRqszoDxskLpj5cCgHy0/Ke5a2v36AUt5KrgSjqJy4EvmEMiX5YGaXFvp9/UK33Tw_x000d_ RaJW6EwaME9+dHZpcw3Qvwx3X7+7GB6JsqeHubWWQ6I3ypfAK+5vZMWsyNDf33Q+yGzlBfYD_x000d_ OIxQyuEVYPacOcTgO0GGMLWMsFSrAduWXi7lDNFdBfllJdxWMbs3FZsryX4VjGFDgDu63a6N_x000d_ xu0BGaqu6EF4Ju8poQ</vt:lpwstr>
  </property>
  <property fmtid="{D5CDD505-2E9C-101B-9397-08002B2CF9AE}" pid="3" name="_ms_pID_7253431">
    <vt:lpwstr>BMOYFB6vneTRz7L1g0JJ22H5/isfqcfzh5pBpQdNEd/89Bu2iKf9rF_x000d_ 8op/8IkqLeMh+keGDgdcj0lWvNSDrOiKETLVLHKf0dAV/wbUZ1Pl7vsyjFd1JF5Sf0W2EphX_x000d_ kKThqtFyyfZrx1rpBmQNejSbMMFaLTOhJRIkS1kte6dPRjiNcn8xXAQwCfg3MVqEesS/QFUS_x000d_ 0434uENqVn3WpAxX7t7QHrSfmaRXx4stZ0aQ</vt:lpwstr>
  </property>
  <property fmtid="{D5CDD505-2E9C-101B-9397-08002B2CF9AE}" pid="4" name="_ms_pID_7253432">
    <vt:lpwstr>GlOhGokx+m1IQbE70sXTnuxTIMf68mvALZnx_x000d_ Ap3/iFwG1LihCpUCHf3Bn2ll5x23Yax8rhDQQtrN1FnZFQ+cIj2o+7GIyP6ibG2HnXSKhrF0_x000d_ vPb1zyvTEXDg5RRTl9mncM3qDJ57f7PknXx06TDv+x7A8WWQj9+kQijlJ2TzwFBui7LtkmpH_x000d_ +mYGiVPOsW+HAtEsl7A7QZExQOhpwhAKMowhwI7jB8gr0KFQzNskLY</vt:lpwstr>
  </property>
  <property fmtid="{D5CDD505-2E9C-101B-9397-08002B2CF9AE}" pid="5" name="_ms_pID_7253433">
    <vt:lpwstr>wdIY6NepULtXPaJiBT_x000d_ /NMRWPBa1Alrv+5zAztbQlwb14ItSrxj60fGWez57M9Y3Nc4tyEb941dzOsuIhoTncg4RVmX_x000d_ eIeh+kU6g7eOHI10wgRC7DyP2ooQ+zhQFN0L7N5Mhaj1f9/5QtY13CoxxVFyGTcNauHWJ/c/_x000d_ xy0hCj36m3LnI3+Mp3x+uuharMKms1ddOydlHr6th8+Xl0sscO+2Zg0PmeesnZ8SxgDRDgR/</vt:lpwstr>
  </property>
  <property fmtid="{D5CDD505-2E9C-101B-9397-08002B2CF9AE}" pid="6" name="_ms_pID_7253434">
    <vt:lpwstr>_x000d_ 06fuLz5Gs8F0062xWxQ4bNWmlQvUIY4ng3ooElJg7LpATs2N9FWODlMO09ItIhhhfBl71QoV_x000d_ TtICtiXbCRS8Mgf/00AXGY8En0/xvatrf6I7cF468IRRjRyCdV90XxXwVeExV5j1jZDrC2Jq_x000d_ l5GwJ4VyV9PDCqrI+drn/Y0ThOgfgW1VVXGo11fNi/vEjhI9/V83n6i9wMsMQkvlBqW/TwEs_x000d_ 6YoFjibjQLqH5ZQL</vt:lpwstr>
  </property>
  <property fmtid="{D5CDD505-2E9C-101B-9397-08002B2CF9AE}" pid="7" name="_ms_pID_7253435">
    <vt:lpwstr>aGcNmArSL7sKVRrXgCFeQCME3tSlGMGc1nn3F68Tlh0VzDGXMvPzk5kK_x000d_ zswiwHIYB5Bp7la8BzkurY4rONAlJzypOuUxaz8M6JW8maYWkfR3VJZ9uDKrtHfxmF7oTknV_x000d_ 0D0s5bhsrWyCgRnFkF9vpWQ0HdNdJ/2yrkO382WhWcp+N1RcxBubAoHCpm0gsHtQiWYFGoBM_x000d_ oL2nyqm6y/khwj5dIudnbisyKT+S1wWA/t</vt:lpwstr>
  </property>
  <property fmtid="{D5CDD505-2E9C-101B-9397-08002B2CF9AE}" pid="8" name="_ms_pID_7253436">
    <vt:lpwstr>TPllG6Veed9GUlfwC8cLvU8QTryE4UhobeLDXG_x000d_ ei/t7XTbTtZri5zsO3DNoARD9e5R0QxzxMu5us2xNAlqcl2eWKopk7Zmn3kTYohGakKPewGh_x000d_ +QpZycsMjFwTpwdQ8yEfaFYb67HvULkFee89Nr2/rJ/FIQdYMD2wcY1bIxGR3TNy2EhIqUh/_x000d_ 0UOiZ8P9lZw1EVxEj6INNKvwYGinwlBZGf2zpYz8UKIDbXx/LEzD</vt:lpwstr>
  </property>
  <property fmtid="{D5CDD505-2E9C-101B-9397-08002B2CF9AE}" pid="9" name="_ms_pID_7253437">
    <vt:lpwstr>ebjDDi5yUz3Atc4gUDb5_x000d_ +tv7+/b3L3sSem+xAm+C56IrhQpLVAKzS4HQh4O4UlqzYfcAOwFKAvwL4r6PwKKbnvmtnSvL_x000d_ fZ/ANFRbTWLaGmxYEefif/jPJGJYmp0uxtoD913402+R83n60akKT2NMT0MpTW3OvYxduzAB_x000d_ EQ2MqKNVY8rsHdLmLSoQxG0nO9feCHgC9YQHC85IolID0ED8MatySi5CL3Xn0lEqewCJQP</vt:lpwstr>
  </property>
  <property fmtid="{D5CDD505-2E9C-101B-9397-08002B2CF9AE}" pid="10" name="_ms_pID_7253438">
    <vt:lpwstr>ab_x000d_ PK8okltMeequt+iVcpdTAysW/K+KW8jBtQQllcDU8kVAs9MhO5sS3OhKCLlTLqy3BUamtgTs_x000d_ Jk3FN3LzrqdNsepuI/v+XhoJU/MWFWnfULsbESAO1BriRWfUJ/2S0GUIASb4l0oCNvkNmlxC_x000d_ 8lhvj9JQArDZg4yz3vBb400F0TLXD1E4n1bhjCvs56P9B4TP1zZ/O5FsGRAXJ+zl68+jNdVz_x000d_ kH+o8OlUWk4t9E</vt:lpwstr>
  </property>
  <property fmtid="{D5CDD505-2E9C-101B-9397-08002B2CF9AE}" pid="11" name="_ms_pID_7253439">
    <vt:lpwstr>gIXfEEoigI1CkVl4g0ENU/CyZuFKpB682zRrdiQadZJHgCspzF0zSSAXy4_x000d_ VKOo5XvgowQ73d4FADinc5+tJv8wHX1LsFToDkFhTzPJqbAUQX1vsQzGvZxlQr78WPj+SQIE_x000d_ fGxkVPlx+pDPs6rnSNZTbRUQwRlfuqU/DsssWUnWyv1gW04vkIWVpodKl604OJ1cms6HPzbe_x000d_ Mzwm3Gft3+DwKhutUMlITUa1+DZtcPe9</vt:lpwstr>
  </property>
  <property fmtid="{D5CDD505-2E9C-101B-9397-08002B2CF9AE}" pid="12" name="_ms_pID_72534310">
    <vt:lpwstr>9Yf9LGFXEnVCZfwfIBUFCxe3M9gP60jstDzRuK52_x000d_ Xcp8/qWzZGKHAdKR4PEqJ+oEpao/6Go6gc41a7KkCXK47Fwt7JL0XCUh</vt:lpwstr>
  </property>
  <property fmtid="{D5CDD505-2E9C-101B-9397-08002B2CF9AE}" pid="13" name="_new_ms_pID_72543">
    <vt:lpwstr>(4)jNL0gM28At52Ieaf1valQ0LhCJhckLvJxApn9P4IOGXs2CxMSeBUEQOsYE7UL6xHmrDTkB0U
8XrwX0U2eGOvdKAbibq/OwBogqOvwFaAolHRNqNy2szIx/vIxGV3RldByVnAXNghwAf/C+Ny
nC0kXXrwMXgmyFvH5Z6NNWCVsONiwda3mR+L5JpGhOxLoPqs7SuuHSITb197MVyCXsGsK2ms
+l0YVy49NdVVuXoIAG</vt:lpwstr>
  </property>
  <property fmtid="{D5CDD505-2E9C-101B-9397-08002B2CF9AE}" pid="14" name="_new_ms_pID_725431">
    <vt:lpwstr>WNXmtkOaoMvO+RtN+AF98axcECtcDzeutF/RA/MuVrkTeP8na2B2yy
m1HCyY09R6IPysdOkoFKaGF95jn8IPRP7dOExBbQlWgSPqEZNo21+gLMWeFfBt+6pUhKdwFx
7ZPjMNuUrMypYPEZngI1VIdsJf4NZKyTLKZJ0nK7WxKub3aP/MoU61sfNyyw1Icb4IGb7OFn
9w8sA6NUyvf/2CAmXCRdXcc6p9josuAb8E0f</vt:lpwstr>
  </property>
  <property fmtid="{D5CDD505-2E9C-101B-9397-08002B2CF9AE}" pid="15" name="_new_ms_pID_725432">
    <vt:lpwstr>VPOcRqDszuG9Ea/DM6UvbMLgh7KalquPd6s3
kDXgkxV66sccXBRFRpUSm24+++OZrzrFJlZ9+cTKshms+WpKgjZh/IhT4aCGlcWjlqWZhRut
yeE31Jc/cvQKXkucHQJfR38BDLb6HDqUWvPBQ8sa4eIzSeLgq189G0a1RIIGyCiIJjSWXf10
g2H9RhGj00eoqTF/R7ak+JOb3Uld8rKRh6p8+RZSbt3zCH/cPW7Uhk</vt:lpwstr>
  </property>
  <property fmtid="{D5CDD505-2E9C-101B-9397-08002B2CF9AE}" pid="16" name="_new_ms_pID_725433">
    <vt:lpwstr>w4/CdPx+g5NrTVBBFR
HKTc81zHE57lJ6Sfop/J3Md4zKo=</vt:lpwstr>
  </property>
  <property fmtid="{D5CDD505-2E9C-101B-9397-08002B2CF9AE}" pid="17" name="_2015_ms_pID_725343">
    <vt:lpwstr>(3)u+PPf8seWE3fucYRH2J7/o0k7MzI2bR/qVB9oKCioEefajW18lsYsPFksjZKKED3C5l1WiQc
LtSKtxQywO8uaZtc4kWF3UNSyiRjrWaCaqLjWFFx3G6bsxM2ZkKiu7DlD5FKK3avdRedzhVO
hrTfeoWG3p3TQ7n0JRnXDLWq+5l1pryOWX58HeB/MnolFI8FSUZ5v73bshpk/Y5qN3Zn2bMl
Sx2AHRAeHwn0lkh+z9</vt:lpwstr>
  </property>
  <property fmtid="{D5CDD505-2E9C-101B-9397-08002B2CF9AE}" pid="18" name="_2015_ms_pID_7253431">
    <vt:lpwstr>JgoLka2bRdJVMUFjjEgEQ4IgX72utqTiBszlD3vCBUggS2UTL/LIEi
rAjFgpF5HIS3ObpsBaY5QImIfihveHQrmhgZdy5207VHy4nAxl24qv+Czvr2vvFjuEUf59s/
y2khDrYimBzxEF+BFgJNtthwMO+cTM3rUqYNHtPByXXFu2Dop0uYxDMs0StZkyrngg5Njeys
Ox4cPPbKB77VkrVGugpIHft+TQTIKI/cEMvf</vt:lpwstr>
  </property>
  <property fmtid="{D5CDD505-2E9C-101B-9397-08002B2CF9AE}" pid="19" name="_2015_ms_pID_7253432">
    <vt:lpwstr>LuYpDhBQpco8VnmpQmdBpHCRkv/1dfIfQT8A
a94yn0kF6S0jDKxmTl8Ka4fX1zn+M9E9pvjH8o6Q8Xusi/AO1lE=</vt:lpwstr>
  </property>
  <property fmtid="{D5CDD505-2E9C-101B-9397-08002B2CF9AE}" pid="20" name="ContentTypeId">
    <vt:lpwstr>0x010100CC226774B8D87F4D92D9D1F6859ED44E</vt:lpwstr>
  </property>
  <property fmtid="{D5CDD505-2E9C-101B-9397-08002B2CF9AE}" pid="21" name="_readonly">
    <vt:lpwstr/>
  </property>
  <property fmtid="{D5CDD505-2E9C-101B-9397-08002B2CF9AE}" pid="22" name="_change">
    <vt:lpwstr/>
  </property>
  <property fmtid="{D5CDD505-2E9C-101B-9397-08002B2CF9AE}" pid="23" name="_full-control">
    <vt:lpwstr/>
  </property>
  <property fmtid="{D5CDD505-2E9C-101B-9397-08002B2CF9AE}" pid="24" name="sflag">
    <vt:lpwstr>1568939508</vt:lpwstr>
  </property>
</Properties>
</file>